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319" r:id="rId3"/>
    <p:sldId id="275" r:id="rId4"/>
    <p:sldId id="286" r:id="rId5"/>
    <p:sldId id="294" r:id="rId6"/>
    <p:sldId id="296" r:id="rId7"/>
    <p:sldId id="324" r:id="rId8"/>
    <p:sldId id="297" r:id="rId9"/>
    <p:sldId id="299" r:id="rId10"/>
    <p:sldId id="298" r:id="rId11"/>
    <p:sldId id="323" r:id="rId12"/>
    <p:sldId id="322" r:id="rId13"/>
    <p:sldId id="300" r:id="rId14"/>
    <p:sldId id="302" r:id="rId15"/>
    <p:sldId id="311" r:id="rId16"/>
    <p:sldId id="325" r:id="rId17"/>
    <p:sldId id="316" r:id="rId18"/>
    <p:sldId id="317"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 id="354" r:id="rId48"/>
    <p:sldId id="355" r:id="rId49"/>
    <p:sldId id="356" r:id="rId50"/>
    <p:sldId id="357" r:id="rId51"/>
    <p:sldId id="358" r:id="rId52"/>
    <p:sldId id="359" r:id="rId53"/>
    <p:sldId id="360" r:id="rId54"/>
    <p:sldId id="361" r:id="rId55"/>
    <p:sldId id="362" r:id="rId56"/>
    <p:sldId id="363" r:id="rId57"/>
    <p:sldId id="364" r:id="rId58"/>
    <p:sldId id="365" r:id="rId59"/>
    <p:sldId id="366" r:id="rId60"/>
    <p:sldId id="367" r:id="rId61"/>
    <p:sldId id="368" r:id="rId62"/>
    <p:sldId id="369" r:id="rId6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66"/>
    <a:srgbClr val="660033"/>
    <a:srgbClr val="008000"/>
    <a:srgbClr val="006600"/>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7" d="100"/>
          <a:sy n="87" d="100"/>
        </p:scale>
        <p:origin x="-2304" y="-54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513A7F-6871-4C57-8975-F987D26853C6}" type="datetimeFigureOut">
              <a:rPr lang="zh-TW" altLang="en-US" smtClean="0"/>
              <a:pPr/>
              <a:t>2013/12/16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796957-F7D8-4A29-A9E8-6AB662DAFA0B}" type="slidenum">
              <a:rPr lang="zh-TW" altLang="en-US" smtClean="0"/>
              <a:pPr/>
              <a:t>‹#›</a:t>
            </a:fld>
            <a:endParaRPr lang="zh-TW" altLang="en-US"/>
          </a:p>
        </p:txBody>
      </p:sp>
    </p:spTree>
    <p:extLst>
      <p:ext uri="{BB962C8B-B14F-4D97-AF65-F5344CB8AC3E}">
        <p14:creationId xmlns:p14="http://schemas.microsoft.com/office/powerpoint/2010/main" xmlns="" val="595114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4211" name="備忘稿版面配置區 2"/>
          <p:cNvSpPr>
            <a:spLocks noGrp="1"/>
          </p:cNvSpPr>
          <p:nvPr>
            <p:ph type="body" idx="1"/>
          </p:nvPr>
        </p:nvSpPr>
        <p:spPr bwMode="auto">
          <a:noFill/>
        </p:spPr>
        <p:txBody>
          <a:bodyPr/>
          <a:lstStyle/>
          <a:p>
            <a:pPr algn="just">
              <a:buFontTx/>
              <a:buChar char="•"/>
            </a:pPr>
            <a:r>
              <a:rPr lang="zh-TW" altLang="en-US" dirty="0" smtClean="0">
                <a:latin typeface="Times New Roman" pitchFamily="18" charset="0"/>
              </a:rPr>
              <a:t>媒體素養最早起源自</a:t>
            </a:r>
            <a:r>
              <a:rPr lang="en-US" altLang="zh-TW" dirty="0" smtClean="0">
                <a:latin typeface="Times New Roman" pitchFamily="18" charset="0"/>
              </a:rPr>
              <a:t>1933</a:t>
            </a:r>
            <a:r>
              <a:rPr lang="zh-TW" altLang="en-US" dirty="0" smtClean="0">
                <a:latin typeface="Times New Roman" pitchFamily="18" charset="0"/>
              </a:rPr>
              <a:t>年，由英國劍橋大學基督學院（</a:t>
            </a:r>
            <a:r>
              <a:rPr lang="en-US" altLang="zh-TW" dirty="0" err="1" smtClean="0">
                <a:latin typeface="Times New Roman" pitchFamily="18" charset="0"/>
              </a:rPr>
              <a:t>Dowing</a:t>
            </a:r>
            <a:r>
              <a:rPr lang="en-US" altLang="zh-TW" dirty="0" smtClean="0">
                <a:latin typeface="Times New Roman" pitchFamily="18" charset="0"/>
              </a:rPr>
              <a:t> College, Cambridge</a:t>
            </a:r>
            <a:r>
              <a:rPr lang="zh-TW" altLang="en-US" dirty="0" smtClean="0">
                <a:latin typeface="Times New Roman" pitchFamily="18" charset="0"/>
              </a:rPr>
              <a:t>）教授 </a:t>
            </a:r>
            <a:r>
              <a:rPr lang="en-US" altLang="zh-TW" dirty="0" smtClean="0">
                <a:latin typeface="Times New Roman" pitchFamily="18" charset="0"/>
              </a:rPr>
              <a:t>Frank Raymond </a:t>
            </a:r>
            <a:r>
              <a:rPr lang="en-US" altLang="zh-TW" dirty="0" err="1" smtClean="0">
                <a:latin typeface="Times New Roman" pitchFamily="18" charset="0"/>
              </a:rPr>
              <a:t>Leavis</a:t>
            </a:r>
            <a:r>
              <a:rPr lang="zh-TW" altLang="en-US" dirty="0" smtClean="0">
                <a:latin typeface="Times New Roman" pitchFamily="18" charset="0"/>
              </a:rPr>
              <a:t>（</a:t>
            </a:r>
            <a:r>
              <a:rPr lang="en-US" altLang="zh-TW" dirty="0" smtClean="0">
                <a:latin typeface="Times New Roman" pitchFamily="18" charset="0"/>
              </a:rPr>
              <a:t>1895</a:t>
            </a:r>
            <a:r>
              <a:rPr lang="zh-TW" altLang="en-US" dirty="0" smtClean="0">
                <a:latin typeface="Times New Roman" pitchFamily="18" charset="0"/>
              </a:rPr>
              <a:t>～</a:t>
            </a:r>
            <a:r>
              <a:rPr lang="en-US" altLang="zh-TW" dirty="0" smtClean="0">
                <a:latin typeface="Times New Roman" pitchFamily="18" charset="0"/>
              </a:rPr>
              <a:t>1978</a:t>
            </a:r>
            <a:r>
              <a:rPr lang="zh-TW" altLang="en-US" dirty="0" smtClean="0">
                <a:latin typeface="Times New Roman" pitchFamily="18" charset="0"/>
              </a:rPr>
              <a:t>）和其學生 </a:t>
            </a:r>
            <a:r>
              <a:rPr lang="en-US" altLang="zh-TW" dirty="0" smtClean="0">
                <a:latin typeface="Times New Roman" pitchFamily="18" charset="0"/>
              </a:rPr>
              <a:t>Denys Thompson </a:t>
            </a:r>
            <a:r>
              <a:rPr lang="zh-TW" altLang="en-US" dirty="0" smtClean="0">
                <a:latin typeface="Times New Roman" pitchFamily="18" charset="0"/>
              </a:rPr>
              <a:t>合著了一本書（</a:t>
            </a:r>
            <a:r>
              <a:rPr lang="en-US" altLang="zh-TW" i="1" dirty="0" smtClean="0">
                <a:latin typeface="Times New Roman" pitchFamily="18" charset="0"/>
              </a:rPr>
              <a:t>Culture and environment</a:t>
            </a:r>
            <a:r>
              <a:rPr lang="zh-TW" altLang="en-US" i="1" dirty="0" smtClean="0">
                <a:latin typeface="Times New Roman" pitchFamily="18" charset="0"/>
              </a:rPr>
              <a:t>：</a:t>
            </a:r>
            <a:r>
              <a:rPr lang="en-US" altLang="zh-TW" i="1" dirty="0" smtClean="0">
                <a:latin typeface="Times New Roman" pitchFamily="18" charset="0"/>
              </a:rPr>
              <a:t>The training of critical awareness</a:t>
            </a:r>
            <a:r>
              <a:rPr lang="zh-TW" altLang="en-US" dirty="0" smtClean="0">
                <a:latin typeface="Times New Roman" pitchFamily="18" charset="0"/>
              </a:rPr>
              <a:t>）， 書中提出系統性教授大眾有關傳播媒體知識的計畫。</a:t>
            </a:r>
          </a:p>
        </p:txBody>
      </p:sp>
      <p:sp>
        <p:nvSpPr>
          <p:cNvPr id="94212" name="投影片編號版面配置區 3"/>
          <p:cNvSpPr>
            <a:spLocks noGrp="1"/>
          </p:cNvSpPr>
          <p:nvPr>
            <p:ph type="sldNum" sz="quarter" idx="5"/>
          </p:nvPr>
        </p:nvSpPr>
        <p:spPr bwMode="auto">
          <a:noFill/>
          <a:ln>
            <a:miter lim="800000"/>
            <a:headEnd/>
            <a:tailEnd/>
          </a:ln>
        </p:spPr>
        <p:txBody>
          <a:bodyPr/>
          <a:lstStyle/>
          <a:p>
            <a:fld id="{B7D341F6-0C2E-45AB-BCFC-A32CC7A08620}" type="slidenum">
              <a:rPr lang="zh-TW" altLang="en-US" smtClean="0"/>
              <a:pPr/>
              <a:t>19</a:t>
            </a:fld>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9796957-F7D8-4A29-A9E8-6AB662DAFA0B}" type="slidenum">
              <a:rPr lang="zh-TW" altLang="en-US" smtClean="0"/>
              <a:pPr/>
              <a:t>23</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2403" name="備忘稿版面配置區 2"/>
          <p:cNvSpPr>
            <a:spLocks noGrp="1"/>
          </p:cNvSpPr>
          <p:nvPr>
            <p:ph type="body" idx="1"/>
          </p:nvPr>
        </p:nvSpPr>
        <p:spPr bwMode="auto">
          <a:noFill/>
        </p:spPr>
        <p:txBody>
          <a:bodyPr/>
          <a:lstStyle/>
          <a:p>
            <a:r>
              <a:rPr lang="zh-TW" altLang="zh-TW" smtClean="0">
                <a:latin typeface="Times New Roman" pitchFamily="18" charset="0"/>
              </a:rPr>
              <a:t>◎臺灣記協</a:t>
            </a:r>
            <a:r>
              <a:rPr lang="en-US" altLang="zh-TW" smtClean="0">
                <a:latin typeface="Times New Roman" pitchFamily="18" charset="0"/>
              </a:rPr>
              <a:t>《</a:t>
            </a:r>
            <a:r>
              <a:rPr lang="zh-TW" altLang="zh-TW" smtClean="0">
                <a:latin typeface="Times New Roman" pitchFamily="18" charset="0"/>
              </a:rPr>
              <a:t>新聞倫理公約</a:t>
            </a:r>
            <a:r>
              <a:rPr lang="en-US" altLang="zh-TW" smtClean="0">
                <a:latin typeface="Times New Roman" pitchFamily="18" charset="0"/>
              </a:rPr>
              <a:t>》1996</a:t>
            </a:r>
            <a:r>
              <a:rPr lang="zh-TW" altLang="en-US" smtClean="0">
                <a:latin typeface="Times New Roman" pitchFamily="18" charset="0"/>
              </a:rPr>
              <a:t>年</a:t>
            </a:r>
            <a:r>
              <a:rPr lang="en-US" altLang="zh-TW" smtClean="0">
                <a:latin typeface="Times New Roman" pitchFamily="18" charset="0"/>
              </a:rPr>
              <a:t>3</a:t>
            </a:r>
            <a:r>
              <a:rPr lang="zh-TW" altLang="en-US" smtClean="0">
                <a:latin typeface="Times New Roman" pitchFamily="18" charset="0"/>
              </a:rPr>
              <a:t>月</a:t>
            </a:r>
            <a:r>
              <a:rPr lang="en-US" altLang="zh-TW" smtClean="0">
                <a:latin typeface="Times New Roman" pitchFamily="18" charset="0"/>
              </a:rPr>
              <a:t>29</a:t>
            </a:r>
            <a:r>
              <a:rPr lang="zh-TW" altLang="en-US" smtClean="0">
                <a:latin typeface="Times New Roman" pitchFamily="18" charset="0"/>
              </a:rPr>
              <a:t>日</a:t>
            </a:r>
            <a:r>
              <a:rPr lang="zh-TW" altLang="zh-TW" smtClean="0">
                <a:latin typeface="Times New Roman" pitchFamily="18" charset="0"/>
              </a:rPr>
              <a:t>記協第二屆會員大會通過</a:t>
            </a:r>
            <a:r>
              <a:rPr lang="en-US" altLang="zh-TW" smtClean="0">
                <a:latin typeface="Times New Roman" pitchFamily="18" charset="0"/>
              </a:rPr>
              <a:t> </a:t>
            </a:r>
            <a:endParaRPr lang="zh-TW" altLang="zh-TW" smtClean="0">
              <a:latin typeface="Times New Roman" pitchFamily="18" charset="0"/>
            </a:endParaRPr>
          </a:p>
          <a:p>
            <a:pPr>
              <a:buFontTx/>
              <a:buChar char="•"/>
            </a:pPr>
            <a:r>
              <a:rPr lang="zh-TW" altLang="zh-TW" smtClean="0">
                <a:latin typeface="Times New Roman" pitchFamily="18" charset="0"/>
              </a:rPr>
              <a:t>新聞工作者應抗拒來自採訪對象和媒體內部扭曲新聞的各種壓力和檢查。</a:t>
            </a:r>
            <a:r>
              <a:rPr lang="en-US" altLang="zh-TW" smtClean="0">
                <a:latin typeface="Times New Roman" pitchFamily="18" charset="0"/>
              </a:rPr>
              <a:t> </a:t>
            </a:r>
          </a:p>
          <a:p>
            <a:pPr>
              <a:buFontTx/>
              <a:buChar char="•"/>
            </a:pPr>
            <a:r>
              <a:rPr lang="zh-TW" altLang="zh-TW" smtClean="0">
                <a:latin typeface="Times New Roman" pitchFamily="18" charset="0"/>
              </a:rPr>
              <a:t>新聞工作者不應在新聞中，傳播對種族、宗教、性別、性取向身心殘障等弱勢者的歧視。</a:t>
            </a:r>
            <a:r>
              <a:rPr lang="en-US" altLang="zh-TW" smtClean="0">
                <a:latin typeface="Times New Roman" pitchFamily="18" charset="0"/>
              </a:rPr>
              <a:t> </a:t>
            </a:r>
          </a:p>
          <a:p>
            <a:pPr>
              <a:buFontTx/>
              <a:buChar char="•"/>
            </a:pPr>
            <a:r>
              <a:rPr lang="zh-TW" altLang="zh-TW" smtClean="0">
                <a:latin typeface="Times New Roman" pitchFamily="18" charset="0"/>
              </a:rPr>
              <a:t>新聞工作者不應利用新聞處理技巧，扭曲或掩蓋新聞事實，也不得以片斷取材、煽情、誇大、討好等失衡手段，呈現新聞資訊或進行評論。</a:t>
            </a:r>
            <a:r>
              <a:rPr lang="en-US" altLang="zh-TW" smtClean="0">
                <a:latin typeface="Times New Roman" pitchFamily="18" charset="0"/>
              </a:rPr>
              <a:t> </a:t>
            </a:r>
          </a:p>
          <a:p>
            <a:pPr>
              <a:buFontTx/>
              <a:buChar char="•"/>
            </a:pPr>
            <a:r>
              <a:rPr lang="zh-TW" altLang="zh-TW" smtClean="0">
                <a:latin typeface="Times New Roman" pitchFamily="18" charset="0"/>
              </a:rPr>
              <a:t>新聞工作者應拒絕採訪對象的收買或威脅。</a:t>
            </a:r>
            <a:r>
              <a:rPr lang="en-US" altLang="zh-TW" smtClean="0">
                <a:latin typeface="Times New Roman" pitchFamily="18" charset="0"/>
              </a:rPr>
              <a:t> </a:t>
            </a:r>
          </a:p>
          <a:p>
            <a:pPr>
              <a:buFontTx/>
              <a:buChar char="•"/>
            </a:pPr>
            <a:r>
              <a:rPr lang="zh-TW" altLang="zh-TW" smtClean="0">
                <a:latin typeface="Times New Roman" pitchFamily="18" charset="0"/>
              </a:rPr>
              <a:t>新聞工作者不得利用職務牟取不當利益或脅迫他人。</a:t>
            </a:r>
            <a:r>
              <a:rPr lang="en-US" altLang="zh-TW" smtClean="0">
                <a:latin typeface="Times New Roman" pitchFamily="18" charset="0"/>
              </a:rPr>
              <a:t> </a:t>
            </a:r>
          </a:p>
          <a:p>
            <a:pPr>
              <a:buFontTx/>
              <a:buChar char="•"/>
            </a:pPr>
            <a:r>
              <a:rPr lang="zh-TW" altLang="zh-TW" smtClean="0">
                <a:latin typeface="Times New Roman" pitchFamily="18" charset="0"/>
              </a:rPr>
              <a:t>新聞工作者不得兼任與本職相衝突的職務或從事此類事業，並應該迴避和本身利益相關的編採任務。</a:t>
            </a:r>
            <a:r>
              <a:rPr lang="en-US" altLang="zh-TW" smtClean="0">
                <a:latin typeface="Times New Roman" pitchFamily="18" charset="0"/>
              </a:rPr>
              <a:t> </a:t>
            </a:r>
          </a:p>
          <a:p>
            <a:pPr>
              <a:buFontTx/>
              <a:buChar char="•"/>
            </a:pPr>
            <a:r>
              <a:rPr lang="zh-TW" altLang="zh-TW" smtClean="0">
                <a:latin typeface="Times New Roman" pitchFamily="18" charset="0"/>
              </a:rPr>
              <a:t>除非涉及公共利益，新聞工作者應尊重新聞當事人的隱私權；即使基於公共利益，仍應避免侵擾遭遇不幸的當事人。</a:t>
            </a:r>
            <a:r>
              <a:rPr lang="en-US" altLang="zh-TW" smtClean="0">
                <a:latin typeface="Times New Roman" pitchFamily="18" charset="0"/>
              </a:rPr>
              <a:t> </a:t>
            </a:r>
          </a:p>
          <a:p>
            <a:pPr>
              <a:buFontTx/>
              <a:buChar char="•"/>
            </a:pPr>
            <a:r>
              <a:rPr lang="zh-TW" altLang="zh-TW" smtClean="0">
                <a:latin typeface="Times New Roman" pitchFamily="18" charset="0"/>
              </a:rPr>
              <a:t>新聞工作者應以正當方式取得新聞資訊，如以祕密方式取得新聞 ，也應以社會公益為前提。</a:t>
            </a:r>
            <a:r>
              <a:rPr lang="en-US" altLang="zh-TW" smtClean="0">
                <a:latin typeface="Times New Roman" pitchFamily="18" charset="0"/>
              </a:rPr>
              <a:t> </a:t>
            </a:r>
          </a:p>
          <a:p>
            <a:pPr>
              <a:buFontTx/>
              <a:buChar char="•"/>
            </a:pPr>
            <a:r>
              <a:rPr lang="zh-TW" altLang="zh-TW" smtClean="0">
                <a:latin typeface="Times New Roman" pitchFamily="18" charset="0"/>
              </a:rPr>
              <a:t>新聞工作者不得擔任任何政黨黨職或公職，也不得從事助選活動 ，如參與公職人員選舉，應立即停止新聞工作。</a:t>
            </a:r>
            <a:r>
              <a:rPr lang="en-US" altLang="zh-TW" smtClean="0">
                <a:latin typeface="Times New Roman" pitchFamily="18" charset="0"/>
              </a:rPr>
              <a:t> </a:t>
            </a:r>
          </a:p>
          <a:p>
            <a:pPr>
              <a:buFontTx/>
              <a:buChar char="•"/>
            </a:pPr>
            <a:r>
              <a:rPr lang="zh-TW" altLang="zh-TW" smtClean="0">
                <a:latin typeface="Times New Roman" pitchFamily="18" charset="0"/>
              </a:rPr>
              <a:t>新聞工作者應拒絕接受政府及政黨頒給的新聞獎勵和補助。</a:t>
            </a:r>
            <a:r>
              <a:rPr lang="en-US" altLang="zh-TW" smtClean="0">
                <a:latin typeface="Times New Roman" pitchFamily="18" charset="0"/>
              </a:rPr>
              <a:t> </a:t>
            </a:r>
          </a:p>
          <a:p>
            <a:pPr>
              <a:buFontTx/>
              <a:buChar char="•"/>
            </a:pPr>
            <a:r>
              <a:rPr lang="zh-TW" altLang="zh-TW" smtClean="0">
                <a:latin typeface="Times New Roman" pitchFamily="18" charset="0"/>
              </a:rPr>
              <a:t>新聞工作者應該詳實查證新聞事實。</a:t>
            </a:r>
            <a:r>
              <a:rPr lang="en-US" altLang="zh-TW" smtClean="0">
                <a:latin typeface="Times New Roman" pitchFamily="18" charset="0"/>
              </a:rPr>
              <a:t> </a:t>
            </a:r>
          </a:p>
          <a:p>
            <a:pPr>
              <a:buFontTx/>
              <a:buChar char="•"/>
            </a:pPr>
            <a:r>
              <a:rPr lang="zh-TW" altLang="zh-TW" smtClean="0">
                <a:latin typeface="Times New Roman" pitchFamily="18" charset="0"/>
              </a:rPr>
              <a:t>新聞工作者應保護祕</a:t>
            </a:r>
            <a:r>
              <a:rPr lang="zh-TW" altLang="en-US" smtClean="0">
                <a:latin typeface="Times New Roman" pitchFamily="18" charset="0"/>
              </a:rPr>
              <a:t>密</a:t>
            </a:r>
            <a:r>
              <a:rPr lang="zh-TW" altLang="zh-TW" smtClean="0">
                <a:latin typeface="Times New Roman" pitchFamily="18" charset="0"/>
              </a:rPr>
              <a:t>消息來源。</a:t>
            </a:r>
            <a:endParaRPr lang="zh-TW" altLang="en-US" smtClean="0">
              <a:latin typeface="Times New Roman" pitchFamily="18" charset="0"/>
            </a:endParaRPr>
          </a:p>
        </p:txBody>
      </p:sp>
      <p:sp>
        <p:nvSpPr>
          <p:cNvPr id="102404" name="投影片編號版面配置區 3"/>
          <p:cNvSpPr>
            <a:spLocks noGrp="1"/>
          </p:cNvSpPr>
          <p:nvPr>
            <p:ph type="sldNum" sz="quarter" idx="5"/>
          </p:nvPr>
        </p:nvSpPr>
        <p:spPr bwMode="auto">
          <a:noFill/>
          <a:ln>
            <a:miter lim="800000"/>
            <a:headEnd/>
            <a:tailEnd/>
          </a:ln>
        </p:spPr>
        <p:txBody>
          <a:bodyPr/>
          <a:lstStyle/>
          <a:p>
            <a:fld id="{38927D72-B14A-48E7-98BC-8824D01BA739}" type="slidenum">
              <a:rPr lang="zh-TW" altLang="en-US" smtClean="0"/>
              <a:pPr/>
              <a:t>54</a:t>
            </a:fld>
            <a:endParaRPr lang="en-US"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DEFBA40-BC69-448C-8A02-5AA1700BE684}" type="datetimeFigureOut">
              <a:rPr lang="zh-TW" altLang="en-US" smtClean="0"/>
              <a:pPr/>
              <a:t>2013/12/16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E204AE2-58F9-4651-B29D-37A339446A7D}" type="slidenum">
              <a:rPr lang="zh-TW" altLang="en-US" smtClean="0"/>
              <a:pPr/>
              <a:t>‹#›</a:t>
            </a:fld>
            <a:endParaRPr lang="zh-TW" altLang="en-US"/>
          </a:p>
        </p:txBody>
      </p:sp>
    </p:spTree>
    <p:extLst>
      <p:ext uri="{BB962C8B-B14F-4D97-AF65-F5344CB8AC3E}">
        <p14:creationId xmlns:p14="http://schemas.microsoft.com/office/powerpoint/2010/main" xmlns="" val="263690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DEFBA40-BC69-448C-8A02-5AA1700BE684}" type="datetimeFigureOut">
              <a:rPr lang="zh-TW" altLang="en-US" smtClean="0"/>
              <a:pPr/>
              <a:t>2013/12/16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E204AE2-58F9-4651-B29D-37A339446A7D}" type="slidenum">
              <a:rPr lang="zh-TW" altLang="en-US" smtClean="0"/>
              <a:pPr/>
              <a:t>‹#›</a:t>
            </a:fld>
            <a:endParaRPr lang="zh-TW" altLang="en-US"/>
          </a:p>
        </p:txBody>
      </p:sp>
    </p:spTree>
    <p:extLst>
      <p:ext uri="{BB962C8B-B14F-4D97-AF65-F5344CB8AC3E}">
        <p14:creationId xmlns:p14="http://schemas.microsoft.com/office/powerpoint/2010/main" xmlns="" val="239768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DEFBA40-BC69-448C-8A02-5AA1700BE684}" type="datetimeFigureOut">
              <a:rPr lang="zh-TW" altLang="en-US" smtClean="0"/>
              <a:pPr/>
              <a:t>2013/12/16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E204AE2-58F9-4651-B29D-37A339446A7D}" type="slidenum">
              <a:rPr lang="zh-TW" altLang="en-US" smtClean="0"/>
              <a:pPr/>
              <a:t>‹#›</a:t>
            </a:fld>
            <a:endParaRPr lang="zh-TW" altLang="en-US"/>
          </a:p>
        </p:txBody>
      </p:sp>
    </p:spTree>
    <p:extLst>
      <p:ext uri="{BB962C8B-B14F-4D97-AF65-F5344CB8AC3E}">
        <p14:creationId xmlns:p14="http://schemas.microsoft.com/office/powerpoint/2010/main" xmlns="" val="214634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DEFBA40-BC69-448C-8A02-5AA1700BE684}" type="datetimeFigureOut">
              <a:rPr lang="zh-TW" altLang="en-US" smtClean="0"/>
              <a:pPr/>
              <a:t>2013/12/16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E204AE2-58F9-4651-B29D-37A339446A7D}" type="slidenum">
              <a:rPr lang="zh-TW" altLang="en-US" smtClean="0"/>
              <a:pPr/>
              <a:t>‹#›</a:t>
            </a:fld>
            <a:endParaRPr lang="zh-TW" altLang="en-US"/>
          </a:p>
        </p:txBody>
      </p:sp>
    </p:spTree>
    <p:extLst>
      <p:ext uri="{BB962C8B-B14F-4D97-AF65-F5344CB8AC3E}">
        <p14:creationId xmlns:p14="http://schemas.microsoft.com/office/powerpoint/2010/main" xmlns="" val="1955818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DEFBA40-BC69-448C-8A02-5AA1700BE684}" type="datetimeFigureOut">
              <a:rPr lang="zh-TW" altLang="en-US" smtClean="0"/>
              <a:pPr/>
              <a:t>2013/12/16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E204AE2-58F9-4651-B29D-37A339446A7D}" type="slidenum">
              <a:rPr lang="zh-TW" altLang="en-US" smtClean="0"/>
              <a:pPr/>
              <a:t>‹#›</a:t>
            </a:fld>
            <a:endParaRPr lang="zh-TW" altLang="en-US"/>
          </a:p>
        </p:txBody>
      </p:sp>
    </p:spTree>
    <p:extLst>
      <p:ext uri="{BB962C8B-B14F-4D97-AF65-F5344CB8AC3E}">
        <p14:creationId xmlns:p14="http://schemas.microsoft.com/office/powerpoint/2010/main" xmlns="" val="45932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DEFBA40-BC69-448C-8A02-5AA1700BE684}" type="datetimeFigureOut">
              <a:rPr lang="zh-TW" altLang="en-US" smtClean="0"/>
              <a:pPr/>
              <a:t>2013/12/16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E204AE2-58F9-4651-B29D-37A339446A7D}" type="slidenum">
              <a:rPr lang="zh-TW" altLang="en-US" smtClean="0"/>
              <a:pPr/>
              <a:t>‹#›</a:t>
            </a:fld>
            <a:endParaRPr lang="zh-TW" altLang="en-US"/>
          </a:p>
        </p:txBody>
      </p:sp>
    </p:spTree>
    <p:extLst>
      <p:ext uri="{BB962C8B-B14F-4D97-AF65-F5344CB8AC3E}">
        <p14:creationId xmlns:p14="http://schemas.microsoft.com/office/powerpoint/2010/main" xmlns="" val="118416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DEFBA40-BC69-448C-8A02-5AA1700BE684}" type="datetimeFigureOut">
              <a:rPr lang="zh-TW" altLang="en-US" smtClean="0"/>
              <a:pPr/>
              <a:t>2013/12/16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E204AE2-58F9-4651-B29D-37A339446A7D}" type="slidenum">
              <a:rPr lang="zh-TW" altLang="en-US" smtClean="0"/>
              <a:pPr/>
              <a:t>‹#›</a:t>
            </a:fld>
            <a:endParaRPr lang="zh-TW" altLang="en-US"/>
          </a:p>
        </p:txBody>
      </p:sp>
    </p:spTree>
    <p:extLst>
      <p:ext uri="{BB962C8B-B14F-4D97-AF65-F5344CB8AC3E}">
        <p14:creationId xmlns:p14="http://schemas.microsoft.com/office/powerpoint/2010/main" xmlns="" val="3651662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DEFBA40-BC69-448C-8A02-5AA1700BE684}" type="datetimeFigureOut">
              <a:rPr lang="zh-TW" altLang="en-US" smtClean="0"/>
              <a:pPr/>
              <a:t>2013/12/16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E204AE2-58F9-4651-B29D-37A339446A7D}" type="slidenum">
              <a:rPr lang="zh-TW" altLang="en-US" smtClean="0"/>
              <a:pPr/>
              <a:t>‹#›</a:t>
            </a:fld>
            <a:endParaRPr lang="zh-TW" altLang="en-US"/>
          </a:p>
        </p:txBody>
      </p:sp>
    </p:spTree>
    <p:extLst>
      <p:ext uri="{BB962C8B-B14F-4D97-AF65-F5344CB8AC3E}">
        <p14:creationId xmlns:p14="http://schemas.microsoft.com/office/powerpoint/2010/main" xmlns="" val="2884604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DEFBA40-BC69-448C-8A02-5AA1700BE684}" type="datetimeFigureOut">
              <a:rPr lang="zh-TW" altLang="en-US" smtClean="0"/>
              <a:pPr/>
              <a:t>2013/12/16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E204AE2-58F9-4651-B29D-37A339446A7D}" type="slidenum">
              <a:rPr lang="zh-TW" altLang="en-US" smtClean="0"/>
              <a:pPr/>
              <a:t>‹#›</a:t>
            </a:fld>
            <a:endParaRPr lang="zh-TW" altLang="en-US"/>
          </a:p>
        </p:txBody>
      </p:sp>
    </p:spTree>
    <p:extLst>
      <p:ext uri="{BB962C8B-B14F-4D97-AF65-F5344CB8AC3E}">
        <p14:creationId xmlns:p14="http://schemas.microsoft.com/office/powerpoint/2010/main" xmlns="" val="4055365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DEFBA40-BC69-448C-8A02-5AA1700BE684}" type="datetimeFigureOut">
              <a:rPr lang="zh-TW" altLang="en-US" smtClean="0"/>
              <a:pPr/>
              <a:t>2013/12/16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E204AE2-58F9-4651-B29D-37A339446A7D}" type="slidenum">
              <a:rPr lang="zh-TW" altLang="en-US" smtClean="0"/>
              <a:pPr/>
              <a:t>‹#›</a:t>
            </a:fld>
            <a:endParaRPr lang="zh-TW" altLang="en-US"/>
          </a:p>
        </p:txBody>
      </p:sp>
    </p:spTree>
    <p:extLst>
      <p:ext uri="{BB962C8B-B14F-4D97-AF65-F5344CB8AC3E}">
        <p14:creationId xmlns:p14="http://schemas.microsoft.com/office/powerpoint/2010/main" xmlns="" val="92041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DEFBA40-BC69-448C-8A02-5AA1700BE684}" type="datetimeFigureOut">
              <a:rPr lang="zh-TW" altLang="en-US" smtClean="0"/>
              <a:pPr/>
              <a:t>2013/12/16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E204AE2-58F9-4651-B29D-37A339446A7D}" type="slidenum">
              <a:rPr lang="zh-TW" altLang="en-US" smtClean="0"/>
              <a:pPr/>
              <a:t>‹#›</a:t>
            </a:fld>
            <a:endParaRPr lang="zh-TW" altLang="en-US"/>
          </a:p>
        </p:txBody>
      </p:sp>
    </p:spTree>
    <p:extLst>
      <p:ext uri="{BB962C8B-B14F-4D97-AF65-F5344CB8AC3E}">
        <p14:creationId xmlns:p14="http://schemas.microsoft.com/office/powerpoint/2010/main" xmlns="" val="793303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FBA40-BC69-448C-8A02-5AA1700BE684}" type="datetimeFigureOut">
              <a:rPr lang="zh-TW" altLang="en-US" smtClean="0"/>
              <a:pPr/>
              <a:t>2013/12/16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04AE2-58F9-4651-B29D-37A339446A7D}" type="slidenum">
              <a:rPr lang="zh-TW" altLang="en-US" smtClean="0"/>
              <a:pPr/>
              <a:t>‹#›</a:t>
            </a:fld>
            <a:endParaRPr lang="zh-TW" altLang="en-US"/>
          </a:p>
        </p:txBody>
      </p:sp>
    </p:spTree>
    <p:extLst>
      <p:ext uri="{BB962C8B-B14F-4D97-AF65-F5344CB8AC3E}">
        <p14:creationId xmlns:p14="http://schemas.microsoft.com/office/powerpoint/2010/main" xmlns="" val="1345715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39080;&#27700;&#19990;&#23478;&#32147;&#20856;&#32622;&#20837;&#24615;&#34892;&#37559;&#29255;&#27573;&#65306;Sony%20Xperia%20Z%20&#38450;&#27700;&#31687;.mp4"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179512" y="1285663"/>
            <a:ext cx="8670359" cy="5311689"/>
          </a:xfrm>
          <a:prstGeom prst="rect">
            <a:avLst/>
          </a:prstGeom>
          <a:solidFill>
            <a:sysClr val="window" lastClr="FFFFFF">
              <a:alpha val="64999"/>
            </a:sys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eaLnBrk="1" hangingPunct="1">
              <a:lnSpc>
                <a:spcPts val="3600"/>
              </a:lnSpc>
              <a:spcBef>
                <a:spcPts val="0"/>
              </a:spcBef>
              <a:buFont typeface="Wingdings" pitchFamily="2" charset="2"/>
              <a:buChar char="Ø"/>
            </a:pPr>
            <a:r>
              <a:rPr lang="zh-TW" altLang="en-US" sz="3200" b="1" spc="-300" dirty="0" smtClean="0">
                <a:latin typeface="Times New Roman" pitchFamily="18" charset="0"/>
                <a:ea typeface="標楷體" pitchFamily="65" charset="-120"/>
              </a:rPr>
              <a:t>傳播</a:t>
            </a:r>
            <a:r>
              <a:rPr lang="zh-TW" altLang="en-US" sz="3200" b="1" spc="-300" dirty="0">
                <a:latin typeface="Times New Roman" pitchFamily="18" charset="0"/>
                <a:ea typeface="標楷體" pitchFamily="65" charset="-120"/>
              </a:rPr>
              <a:t>媒體對於政府種種</a:t>
            </a:r>
            <a:r>
              <a:rPr lang="zh-TW" altLang="en-US" sz="3200" b="1" spc="-300" dirty="0">
                <a:solidFill>
                  <a:srgbClr val="C00000"/>
                </a:solidFill>
                <a:latin typeface="Times New Roman" pitchFamily="18" charset="0"/>
                <a:ea typeface="標楷體" pitchFamily="65" charset="-120"/>
              </a:rPr>
              <a:t>施政措施的報導與 評論，可以協助人民監督政府，成為閱聽大眾監督政府 的重要機制</a:t>
            </a:r>
            <a:r>
              <a:rPr lang="zh-TW" altLang="en-US" sz="3200" b="1" spc="-300" dirty="0">
                <a:latin typeface="Times New Roman" pitchFamily="18" charset="0"/>
                <a:ea typeface="標楷體" pitchFamily="65" charset="-120"/>
              </a:rPr>
              <a:t>，故常被稱為是獨立於行政、立法、司法三 權之外的</a:t>
            </a:r>
            <a:r>
              <a:rPr lang="zh-TW" altLang="en-US" sz="3200" b="1" spc="-300" dirty="0">
                <a:solidFill>
                  <a:srgbClr val="FF0000"/>
                </a:solidFill>
                <a:latin typeface="Times New Roman" pitchFamily="18" charset="0"/>
                <a:ea typeface="標楷體" pitchFamily="65" charset="-120"/>
              </a:rPr>
              <a:t>「第四權」</a:t>
            </a:r>
            <a:r>
              <a:rPr lang="zh-TW" altLang="en-US" sz="3200" b="1" spc="-300" dirty="0" smtClean="0">
                <a:latin typeface="Times New Roman" pitchFamily="18" charset="0"/>
                <a:ea typeface="標楷體" pitchFamily="65" charset="-120"/>
              </a:rPr>
              <a:t>。</a:t>
            </a:r>
            <a:endParaRPr lang="en-US" altLang="zh-TW" sz="3200" b="1" spc="-300" dirty="0" smtClean="0">
              <a:latin typeface="Times New Roman" pitchFamily="18" charset="0"/>
              <a:ea typeface="標楷體" pitchFamily="65" charset="-120"/>
            </a:endParaRPr>
          </a:p>
          <a:p>
            <a:pPr lvl="1" eaLnBrk="1" hangingPunct="1">
              <a:lnSpc>
                <a:spcPts val="3600"/>
              </a:lnSpc>
              <a:spcBef>
                <a:spcPts val="0"/>
              </a:spcBef>
              <a:buFont typeface="Wingdings" pitchFamily="2" charset="2"/>
              <a:buChar char="Ø"/>
            </a:pPr>
            <a:endParaRPr kumimoji="0" lang="en-US" altLang="zh-TW" sz="3200" b="1" i="0" u="none" strike="noStrike" kern="1200" cap="none" spc="-300" normalizeH="0" baseline="0" noProof="0" dirty="0" smtClean="0">
              <a:ln>
                <a:noFill/>
              </a:ln>
              <a:effectLst/>
              <a:uLnTx/>
              <a:uFillTx/>
              <a:latin typeface="Times New Roman" pitchFamily="18" charset="0"/>
              <a:ea typeface="標楷體" pitchFamily="65" charset="-120"/>
            </a:endParaRPr>
          </a:p>
          <a:p>
            <a:pPr lvl="1" eaLnBrk="1" hangingPunct="1">
              <a:lnSpc>
                <a:spcPts val="3600"/>
              </a:lnSpc>
              <a:spcBef>
                <a:spcPts val="0"/>
              </a:spcBef>
              <a:buNone/>
            </a:pPr>
            <a:endParaRPr lang="en-US" altLang="zh-TW" sz="3200" b="1" spc="-300" dirty="0" smtClean="0">
              <a:latin typeface="Times New Roman" pitchFamily="18" charset="0"/>
              <a:ea typeface="標楷體" pitchFamily="65" charset="-120"/>
            </a:endParaRPr>
          </a:p>
        </p:txBody>
      </p:sp>
      <p:sp>
        <p:nvSpPr>
          <p:cNvPr id="5" name="矩形 4"/>
          <p:cNvSpPr/>
          <p:nvPr/>
        </p:nvSpPr>
        <p:spPr>
          <a:xfrm>
            <a:off x="774081" y="332656"/>
            <a:ext cx="4445991"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傳播媒體與閱聽人</a:t>
            </a:r>
          </a:p>
        </p:txBody>
      </p:sp>
      <p:sp>
        <p:nvSpPr>
          <p:cNvPr id="8" name="文字方塊 7"/>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p.117</a:t>
            </a:r>
            <a:endParaRPr lang="zh-TW" altLang="en-US" sz="3200" b="1" dirty="0">
              <a:solidFill>
                <a:schemeClr val="bg1"/>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6096" y="3284984"/>
            <a:ext cx="3371850" cy="3078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91439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66346"/>
            <a:ext cx="8424936" cy="69243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12045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1403648" y="-26988"/>
            <a:ext cx="6768752" cy="1143001"/>
          </a:xfrm>
        </p:spPr>
        <p:txBody>
          <a:bodyPr/>
          <a:lstStyle/>
          <a:p>
            <a:r>
              <a:rPr lang="zh-TW" altLang="en-US" sz="4600" b="1" dirty="0" smtClean="0">
                <a:solidFill>
                  <a:schemeClr val="hlink"/>
                </a:solidFill>
                <a:latin typeface="標楷體" pitchFamily="65" charset="-120"/>
                <a:ea typeface="標楷體" pitchFamily="65" charset="-120"/>
              </a:rPr>
              <a:t>置入性行銷 </a:t>
            </a:r>
            <a:r>
              <a:rPr lang="en-US" altLang="zh-TW" sz="4800" b="1" dirty="0" smtClean="0">
                <a:solidFill>
                  <a:srgbClr val="0000CC"/>
                </a:solidFill>
                <a:latin typeface="標楷體" pitchFamily="65" charset="-120"/>
                <a:ea typeface="標楷體" pitchFamily="65" charset="-120"/>
              </a:rPr>
              <a:t>vs.</a:t>
            </a:r>
            <a:r>
              <a:rPr lang="zh-TW" altLang="zh-TW" sz="4800" b="1" dirty="0" smtClean="0">
                <a:solidFill>
                  <a:srgbClr val="0000CC"/>
                </a:solidFill>
                <a:latin typeface="標楷體" pitchFamily="65" charset="-120"/>
                <a:ea typeface="標楷體" pitchFamily="65" charset="-120"/>
              </a:rPr>
              <a:t>贊助</a:t>
            </a:r>
            <a:endParaRPr lang="zh-TW" altLang="en-US" sz="4600" b="1" dirty="0" smtClean="0">
              <a:solidFill>
                <a:srgbClr val="0000CC"/>
              </a:solidFill>
              <a:latin typeface="標楷體" pitchFamily="65" charset="-120"/>
              <a:ea typeface="標楷體" pitchFamily="65" charset="-120"/>
            </a:endParaRPr>
          </a:p>
        </p:txBody>
      </p:sp>
      <p:graphicFrame>
        <p:nvGraphicFramePr>
          <p:cNvPr id="20509" name="Group 29"/>
          <p:cNvGraphicFramePr>
            <a:graphicFrameLocks noGrp="1"/>
          </p:cNvGraphicFramePr>
          <p:nvPr>
            <p:ph idx="1"/>
          </p:nvPr>
        </p:nvGraphicFramePr>
        <p:xfrm>
          <a:off x="179388" y="995363"/>
          <a:ext cx="8785225" cy="5098775"/>
        </p:xfrm>
        <a:graphic>
          <a:graphicData uri="http://schemas.openxmlformats.org/drawingml/2006/table">
            <a:tbl>
              <a:tblPr/>
              <a:tblGrid>
                <a:gridCol w="1368425"/>
                <a:gridCol w="7416800"/>
              </a:tblGrid>
              <a:tr h="2395726">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en-US" altLang="zh-TW" sz="3200" kern="1200" dirty="0" smtClean="0">
                          <a:solidFill>
                            <a:srgbClr val="0000CC"/>
                          </a:solidFill>
                          <a:latin typeface="標楷體" pitchFamily="65" charset="-120"/>
                          <a:ea typeface="標楷體" pitchFamily="65" charset="-120"/>
                          <a:cs typeface="+mn-cs"/>
                        </a:rPr>
                        <a:t> </a:t>
                      </a:r>
                      <a:r>
                        <a:rPr lang="zh-TW" altLang="zh-TW" sz="3200" b="1" kern="1200" dirty="0" smtClean="0">
                          <a:solidFill>
                            <a:srgbClr val="0000CC"/>
                          </a:solidFill>
                          <a:latin typeface="標楷體" pitchFamily="65" charset="-120"/>
                          <a:ea typeface="標楷體" pitchFamily="65" charset="-120"/>
                          <a:cs typeface="+mn-cs"/>
                        </a:rPr>
                        <a:t>贊助</a:t>
                      </a:r>
                      <a:endParaRPr kumimoji="0" lang="en-US" altLang="zh-TW" sz="3200" b="1" i="0" u="none" strike="noStrike" cap="none" normalizeH="0" baseline="0" dirty="0" smtClean="0">
                        <a:ln>
                          <a:noFill/>
                        </a:ln>
                        <a:solidFill>
                          <a:srgbClr val="0000CC"/>
                        </a:solidFill>
                        <a:effectLst/>
                        <a:latin typeface="標楷體" pitchFamily="65" charset="-120"/>
                        <a:ea typeface="標楷體" pitchFamily="65" charset="-120"/>
                      </a:endParaRP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lang="zh-TW" altLang="zh-TW" sz="3200" b="1" kern="1200" dirty="0" smtClean="0">
                          <a:solidFill>
                            <a:srgbClr val="0000CC"/>
                          </a:solidFill>
                          <a:latin typeface="標楷體" pitchFamily="65" charset="-120"/>
                          <a:ea typeface="標楷體" pitchFamily="65" charset="-120"/>
                          <a:cs typeface="+mn-cs"/>
                        </a:rPr>
                        <a:t>不影響節目編輯製作自主性或內容呈現之完整</a:t>
                      </a:r>
                      <a:r>
                        <a:rPr lang="zh-TW" altLang="en-US" sz="3200" b="1" kern="1200" dirty="0" smtClean="0">
                          <a:solidFill>
                            <a:srgbClr val="0000CC"/>
                          </a:solidFill>
                          <a:latin typeface="標楷體" pitchFamily="65" charset="-120"/>
                          <a:ea typeface="標楷體" pitchFamily="65" charset="-120"/>
                          <a:cs typeface="+mn-cs"/>
                        </a:rPr>
                        <a:t>。</a:t>
                      </a:r>
                      <a:endParaRPr kumimoji="0" lang="zh-TW" altLang="en-US" sz="3200" b="1" i="0" u="none" strike="noStrike" cap="none" normalizeH="0" baseline="0" dirty="0" smtClean="0">
                        <a:ln>
                          <a:noFill/>
                        </a:ln>
                        <a:solidFill>
                          <a:srgbClr val="0000CC"/>
                        </a:solidFill>
                        <a:effectLst/>
                        <a:latin typeface="標楷體" pitchFamily="65" charset="-120"/>
                        <a:ea typeface="標楷體" pitchFamily="65" charset="-120"/>
                      </a:endParaRP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03049">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zh-TW" altLang="en-US" sz="3200" b="1" dirty="0" smtClean="0">
                          <a:solidFill>
                            <a:srgbClr val="0000CC"/>
                          </a:solidFill>
                          <a:latin typeface="標楷體" pitchFamily="65" charset="-120"/>
                          <a:ea typeface="標楷體" pitchFamily="65" charset="-120"/>
                        </a:rPr>
                        <a:t>置入性行銷</a:t>
                      </a:r>
                      <a:endParaRPr kumimoji="0" lang="zh-TW" altLang="en-US" sz="3200" b="1" i="0" u="none" strike="noStrike" cap="none" normalizeH="0" baseline="0" dirty="0" smtClean="0">
                        <a:ln>
                          <a:noFill/>
                        </a:ln>
                        <a:solidFill>
                          <a:srgbClr val="0000CC"/>
                        </a:solidFill>
                        <a:effectLst/>
                        <a:latin typeface="標楷體" pitchFamily="65" charset="-120"/>
                        <a:ea typeface="標楷體" pitchFamily="65" charset="-120"/>
                      </a:endParaRP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lang="zh-TW" altLang="en-US" sz="3200" b="1" kern="1200" smtClean="0">
                          <a:solidFill>
                            <a:srgbClr val="0000CC"/>
                          </a:solidFill>
                          <a:latin typeface="標楷體" pitchFamily="65" charset="-120"/>
                          <a:ea typeface="標楷體" pitchFamily="65" charset="-120"/>
                          <a:cs typeface="+mn-cs"/>
                        </a:rPr>
                        <a:t>有</a:t>
                      </a:r>
                      <a:r>
                        <a:rPr lang="zh-TW" altLang="zh-TW" sz="3200" b="1" kern="1200" smtClean="0">
                          <a:solidFill>
                            <a:srgbClr val="0000CC"/>
                          </a:solidFill>
                          <a:latin typeface="標楷體" pitchFamily="65" charset="-120"/>
                          <a:ea typeface="標楷體" pitchFamily="65" charset="-120"/>
                          <a:cs typeface="+mn-cs"/>
                        </a:rPr>
                        <a:t>償</a:t>
                      </a:r>
                      <a:r>
                        <a:rPr lang="zh-TW" altLang="zh-TW" sz="3200" b="1" kern="1200" dirty="0" smtClean="0">
                          <a:solidFill>
                            <a:srgbClr val="0000CC"/>
                          </a:solidFill>
                          <a:latin typeface="標楷體" pitchFamily="65" charset="-120"/>
                          <a:ea typeface="標楷體" pitchFamily="65" charset="-120"/>
                          <a:cs typeface="+mn-cs"/>
                        </a:rPr>
                        <a:t>或對價關係，於節目中呈現特定觀念、商品、商標或其相關資訊、特徵等行為</a:t>
                      </a:r>
                      <a:r>
                        <a:rPr lang="zh-TW" altLang="en-US" sz="3200" b="1" kern="1200" dirty="0" smtClean="0">
                          <a:solidFill>
                            <a:srgbClr val="0000CC"/>
                          </a:solidFill>
                          <a:latin typeface="標楷體" pitchFamily="65" charset="-120"/>
                          <a:ea typeface="標楷體" pitchFamily="65" charset="-120"/>
                          <a:cs typeface="+mn-cs"/>
                        </a:rPr>
                        <a:t>。</a:t>
                      </a:r>
                      <a:endParaRPr kumimoji="0" lang="zh-TW" altLang="en-US" sz="3200" b="1" i="0" u="none" strike="noStrike" cap="none" normalizeH="0" baseline="0" dirty="0" smtClean="0">
                        <a:ln>
                          <a:noFill/>
                        </a:ln>
                        <a:solidFill>
                          <a:srgbClr val="0000CC"/>
                        </a:solidFill>
                        <a:effectLst/>
                        <a:latin typeface="標楷體" pitchFamily="65" charset="-120"/>
                        <a:ea typeface="標楷體" pitchFamily="65" charset="-120"/>
                      </a:endParaRP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1403648" y="-26988"/>
            <a:ext cx="6768752" cy="1143001"/>
          </a:xfrm>
        </p:spPr>
        <p:txBody>
          <a:bodyPr/>
          <a:lstStyle/>
          <a:p>
            <a:r>
              <a:rPr lang="zh-TW" altLang="en-US" sz="4600" b="1" dirty="0" smtClean="0">
                <a:solidFill>
                  <a:schemeClr val="hlink"/>
                </a:solidFill>
              </a:rPr>
              <a:t>置入性行銷相關法令</a:t>
            </a:r>
          </a:p>
        </p:txBody>
      </p:sp>
      <p:graphicFrame>
        <p:nvGraphicFramePr>
          <p:cNvPr id="20509" name="Group 29"/>
          <p:cNvGraphicFramePr>
            <a:graphicFrameLocks noGrp="1"/>
          </p:cNvGraphicFramePr>
          <p:nvPr>
            <p:ph idx="1"/>
          </p:nvPr>
        </p:nvGraphicFramePr>
        <p:xfrm>
          <a:off x="179388" y="995363"/>
          <a:ext cx="8785225" cy="5601989"/>
        </p:xfrm>
        <a:graphic>
          <a:graphicData uri="http://schemas.openxmlformats.org/drawingml/2006/table">
            <a:tbl>
              <a:tblPr/>
              <a:tblGrid>
                <a:gridCol w="1368425"/>
                <a:gridCol w="7416800"/>
              </a:tblGrid>
              <a:tr h="503206">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zh-TW" altLang="en-US" sz="2800" b="1" i="0" u="none" strike="noStrike" cap="none" normalizeH="0" baseline="0" dirty="0" smtClean="0">
                          <a:ln>
                            <a:noFill/>
                          </a:ln>
                          <a:solidFill>
                            <a:schemeClr val="tx1"/>
                          </a:solidFill>
                          <a:effectLst/>
                          <a:latin typeface="Times New Roman" pitchFamily="18" charset="0"/>
                          <a:ea typeface="標楷體" pitchFamily="65" charset="-120"/>
                        </a:rPr>
                        <a:t>法令</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zh-TW" altLang="en-US" sz="2800" b="1" i="0" u="none" strike="noStrike" cap="none" normalizeH="0" baseline="0" smtClean="0">
                          <a:ln>
                            <a:noFill/>
                          </a:ln>
                          <a:solidFill>
                            <a:schemeClr val="tx1"/>
                          </a:solidFill>
                          <a:effectLst/>
                          <a:latin typeface="Times New Roman" pitchFamily="18" charset="0"/>
                          <a:ea typeface="標楷體" pitchFamily="65" charset="-120"/>
                        </a:rPr>
                        <a:t>條文內容</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r>
              <a:tr h="2395726">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zh-TW" altLang="en-US" sz="2800" b="1" i="0" u="none" strike="noStrike" cap="none" normalizeH="0" baseline="0" smtClean="0">
                          <a:ln>
                            <a:noFill/>
                          </a:ln>
                          <a:solidFill>
                            <a:schemeClr val="hlink"/>
                          </a:solidFill>
                          <a:effectLst/>
                          <a:latin typeface="Times New Roman" pitchFamily="18" charset="0"/>
                          <a:ea typeface="標楷體" pitchFamily="65" charset="-120"/>
                        </a:rPr>
                        <a:t>預算法</a:t>
                      </a:r>
                      <a:endParaRPr kumimoji="0" lang="en-US" altLang="zh-TW" sz="2800" b="1" i="0" u="none" strike="noStrike" cap="none" normalizeH="0" baseline="0" smtClean="0">
                        <a:ln>
                          <a:noFill/>
                        </a:ln>
                        <a:solidFill>
                          <a:schemeClr val="hlink"/>
                        </a:solidFill>
                        <a:effectLst/>
                        <a:latin typeface="Times New Roman" pitchFamily="18" charset="0"/>
                        <a:ea typeface="標楷體" pitchFamily="65" charset="-120"/>
                      </a:endParaRP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rPr>
                        <a:t>第</a:t>
                      </a:r>
                      <a:r>
                        <a:rPr kumimoji="0" lang="en-US" altLang="zh-TW" sz="2800" b="1" i="0" u="none" strike="noStrike" cap="none" normalizeH="0" baseline="0" dirty="0" smtClean="0">
                          <a:ln>
                            <a:noFill/>
                          </a:ln>
                          <a:solidFill>
                            <a:srgbClr val="000000"/>
                          </a:solidFill>
                          <a:effectLst/>
                          <a:latin typeface="Times New Roman" pitchFamily="18" charset="0"/>
                          <a:ea typeface="標楷體" pitchFamily="65" charset="-120"/>
                        </a:rPr>
                        <a:t>62-1</a:t>
                      </a:r>
                      <a:r>
                        <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rPr>
                        <a:t>條：基於行政中立、維護新聞自由及人民權益，政府各機關暨公營事業、政府捐助基金</a:t>
                      </a:r>
                      <a:r>
                        <a:rPr kumimoji="0" lang="en-US" altLang="zh-TW" sz="2800" b="1" i="0" u="none" strike="noStrike" cap="none" normalizeH="0" baseline="0" dirty="0" smtClean="0">
                          <a:ln>
                            <a:noFill/>
                          </a:ln>
                          <a:solidFill>
                            <a:srgbClr val="000000"/>
                          </a:solidFill>
                          <a:effectLst/>
                          <a:latin typeface="Times New Roman" pitchFamily="18" charset="0"/>
                          <a:ea typeface="標楷體" pitchFamily="65" charset="-120"/>
                        </a:rPr>
                        <a:t>50</a:t>
                      </a:r>
                      <a:r>
                        <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rPr>
                        <a:t>％以上成立之財團法人及政府轉投資資本</a:t>
                      </a:r>
                      <a:r>
                        <a:rPr kumimoji="0" lang="en-US" altLang="zh-TW" sz="2800" b="1" i="0" u="none" strike="noStrike" cap="none" normalizeH="0" baseline="0" dirty="0" smtClean="0">
                          <a:ln>
                            <a:noFill/>
                          </a:ln>
                          <a:solidFill>
                            <a:srgbClr val="000000"/>
                          </a:solidFill>
                          <a:effectLst/>
                          <a:latin typeface="Times New Roman" pitchFamily="18" charset="0"/>
                          <a:ea typeface="標楷體" pitchFamily="65" charset="-120"/>
                        </a:rPr>
                        <a:t>50</a:t>
                      </a:r>
                      <a:r>
                        <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rPr>
                        <a:t>％以上事業，編列預算辦理政策宣導，應明確標示其為廣告且揭示辦理或贊助機關、單位名稱，並不得以置入性行銷方式進行</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03049">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zh-TW" altLang="en-US" sz="2800" b="1" i="0" u="none" strike="noStrike" cap="none" normalizeH="0" baseline="0" smtClean="0">
                          <a:ln>
                            <a:noFill/>
                          </a:ln>
                          <a:solidFill>
                            <a:schemeClr val="hlink"/>
                          </a:solidFill>
                          <a:effectLst/>
                          <a:latin typeface="Times New Roman" pitchFamily="18" charset="0"/>
                          <a:ea typeface="標楷體" pitchFamily="65" charset="-120"/>
                        </a:rPr>
                        <a:t>廣播電視法</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rPr>
                        <a:t>第</a:t>
                      </a:r>
                      <a:r>
                        <a:rPr kumimoji="0" lang="en-US" altLang="zh-TW" sz="2800" b="1" i="0" u="none" strike="noStrike" cap="none" normalizeH="0" baseline="0" dirty="0" smtClean="0">
                          <a:ln>
                            <a:noFill/>
                          </a:ln>
                          <a:solidFill>
                            <a:srgbClr val="000000"/>
                          </a:solidFill>
                          <a:effectLst/>
                          <a:latin typeface="Times New Roman" pitchFamily="18" charset="0"/>
                          <a:ea typeface="標楷體" pitchFamily="65" charset="-120"/>
                        </a:rPr>
                        <a:t>2</a:t>
                      </a:r>
                      <a:r>
                        <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rPr>
                        <a:t>條：「稱節目者，指廣播與電視電臺播放有主題與系統之聲音或影像，內容不涉及廣告者。」「稱廣告者，指廣播、電視或播放錄影內容為推廣宣傳商品、觀念或服務者。」</a:t>
                      </a:r>
                    </a:p>
                    <a:p>
                      <a:pPr marL="0" marR="0" lvl="0" indent="0" algn="l" defTabSz="914400" rtl="0" eaLnBrk="1" fontAlgn="base" latinLnBrk="0" hangingPunct="1">
                        <a:lnSpc>
                          <a:spcPct val="9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rPr>
                        <a:t>第</a:t>
                      </a:r>
                      <a:r>
                        <a:rPr kumimoji="0" lang="en-US" altLang="zh-TW" sz="2800" b="1" i="0" u="none" strike="noStrike" cap="none" normalizeH="0" baseline="0" dirty="0" smtClean="0">
                          <a:ln>
                            <a:noFill/>
                          </a:ln>
                          <a:solidFill>
                            <a:srgbClr val="000000"/>
                          </a:solidFill>
                          <a:effectLst/>
                          <a:latin typeface="Times New Roman" pitchFamily="18" charset="0"/>
                          <a:ea typeface="標楷體" pitchFamily="65" charset="-120"/>
                        </a:rPr>
                        <a:t>33</a:t>
                      </a:r>
                      <a:r>
                        <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rPr>
                        <a:t>條：電臺所播送之廣告，應與節目明顯分開</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0" y="1916832"/>
            <a:ext cx="8806273" cy="1872208"/>
          </a:xfrm>
          <a:prstGeom prst="rect">
            <a:avLst/>
          </a:prstGeom>
          <a:solidFill>
            <a:sysClr val="window" lastClr="FFFFFF">
              <a:alpha val="64999"/>
            </a:sys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eaLnBrk="1" hangingPunct="1">
              <a:lnSpc>
                <a:spcPts val="3600"/>
              </a:lnSpc>
              <a:spcBef>
                <a:spcPts val="0"/>
              </a:spcBef>
              <a:buNone/>
            </a:pPr>
            <a:r>
              <a:rPr lang="en-US" altLang="zh-TW" sz="3200" b="1" spc="-300" dirty="0" smtClean="0">
                <a:solidFill>
                  <a:srgbClr val="C00000"/>
                </a:solidFill>
                <a:latin typeface="Times New Roman" pitchFamily="18" charset="0"/>
                <a:ea typeface="標楷體" pitchFamily="65" charset="-120"/>
              </a:rPr>
              <a:t>2.    </a:t>
            </a:r>
            <a:r>
              <a:rPr lang="zh-TW" altLang="en-US" sz="3200" b="1" spc="-300" dirty="0">
                <a:solidFill>
                  <a:srgbClr val="C00000"/>
                </a:solidFill>
                <a:latin typeface="Times New Roman" pitchFamily="18" charset="0"/>
                <a:ea typeface="標楷體" pitchFamily="65" charset="-120"/>
              </a:rPr>
              <a:t>塑造刻板印象：</a:t>
            </a:r>
          </a:p>
          <a:p>
            <a:pPr marL="457200" lvl="1" indent="0" eaLnBrk="1" hangingPunct="1">
              <a:lnSpc>
                <a:spcPts val="3600"/>
              </a:lnSpc>
              <a:spcBef>
                <a:spcPts val="0"/>
              </a:spcBef>
              <a:buNone/>
            </a:pPr>
            <a:r>
              <a:rPr lang="en-US" altLang="zh-TW" sz="3200" b="1" spc="-300" dirty="0" smtClean="0">
                <a:solidFill>
                  <a:srgbClr val="C00000"/>
                </a:solidFill>
                <a:latin typeface="Times New Roman" pitchFamily="18" charset="0"/>
                <a:ea typeface="標楷體" pitchFamily="65" charset="-120"/>
              </a:rPr>
              <a:t>        </a:t>
            </a:r>
            <a:r>
              <a:rPr lang="en-US" altLang="zh-TW" sz="3200" b="1" spc="-300" dirty="0" smtClean="0">
                <a:latin typeface="Times New Roman" pitchFamily="18" charset="0"/>
                <a:ea typeface="標楷體" pitchFamily="65" charset="-120"/>
              </a:rPr>
              <a:t>(</a:t>
            </a:r>
            <a:r>
              <a:rPr lang="en-US" altLang="zh-TW" sz="3200" b="1" spc="-300" dirty="0">
                <a:latin typeface="Times New Roman" pitchFamily="18" charset="0"/>
                <a:ea typeface="標楷體" pitchFamily="65" charset="-120"/>
              </a:rPr>
              <a:t>1) </a:t>
            </a:r>
            <a:r>
              <a:rPr lang="zh-TW" altLang="en-US" sz="3200" b="1" spc="-300" dirty="0">
                <a:latin typeface="Times New Roman" pitchFamily="18" charset="0"/>
                <a:ea typeface="標楷體" pitchFamily="65" charset="-120"/>
              </a:rPr>
              <a:t>選擇容易複製的片段印象。</a:t>
            </a:r>
          </a:p>
          <a:p>
            <a:pPr marL="457200" lvl="1" indent="0" eaLnBrk="1" hangingPunct="1">
              <a:lnSpc>
                <a:spcPts val="3600"/>
              </a:lnSpc>
              <a:spcBef>
                <a:spcPts val="0"/>
              </a:spcBef>
              <a:buNone/>
            </a:pPr>
            <a:r>
              <a:rPr lang="en-US" altLang="zh-TW" sz="3200" b="1" spc="-300" dirty="0" smtClean="0">
                <a:latin typeface="Times New Roman" pitchFamily="18" charset="0"/>
                <a:ea typeface="標楷體" pitchFamily="65" charset="-120"/>
              </a:rPr>
              <a:t>        (</a:t>
            </a:r>
            <a:r>
              <a:rPr lang="en-US" altLang="zh-TW" sz="3200" b="1" spc="-300" dirty="0">
                <a:latin typeface="Times New Roman" pitchFamily="18" charset="0"/>
                <a:ea typeface="標楷體" pitchFamily="65" charset="-120"/>
              </a:rPr>
              <a:t>2) </a:t>
            </a:r>
            <a:r>
              <a:rPr lang="zh-TW" altLang="en-US" sz="3200" b="1" spc="-300" dirty="0">
                <a:latin typeface="Times New Roman" pitchFamily="18" charset="0"/>
                <a:ea typeface="標楷體" pitchFamily="65" charset="-120"/>
              </a:rPr>
              <a:t>經由媒體價值觀偏好的多次呈現，進而</a:t>
            </a:r>
            <a:r>
              <a:rPr lang="zh-TW" altLang="en-US" sz="3200" b="1" spc="-300" dirty="0" smtClean="0">
                <a:latin typeface="Times New Roman" pitchFamily="18" charset="0"/>
                <a:ea typeface="標楷體" pitchFamily="65" charset="-120"/>
              </a:rPr>
              <a:t>強化</a:t>
            </a:r>
            <a:endParaRPr lang="en-US" altLang="zh-TW" sz="3200" b="1" spc="-300" dirty="0" smtClean="0">
              <a:latin typeface="Times New Roman" pitchFamily="18" charset="0"/>
              <a:ea typeface="標楷體" pitchFamily="65" charset="-120"/>
            </a:endParaRPr>
          </a:p>
          <a:p>
            <a:pPr marL="457200" lvl="1" indent="0" eaLnBrk="1" hangingPunct="1">
              <a:lnSpc>
                <a:spcPts val="3600"/>
              </a:lnSpc>
              <a:spcBef>
                <a:spcPts val="0"/>
              </a:spcBef>
              <a:buNone/>
            </a:pPr>
            <a:r>
              <a:rPr lang="en-US" altLang="zh-TW" sz="3200" b="1" spc="-300" dirty="0">
                <a:latin typeface="Times New Roman" pitchFamily="18" charset="0"/>
                <a:ea typeface="標楷體" pitchFamily="65" charset="-120"/>
              </a:rPr>
              <a:t> </a:t>
            </a:r>
            <a:r>
              <a:rPr lang="en-US" altLang="zh-TW" sz="3200" b="1" spc="-300" dirty="0" smtClean="0">
                <a:latin typeface="Times New Roman" pitchFamily="18" charset="0"/>
                <a:ea typeface="標楷體" pitchFamily="65" charset="-120"/>
              </a:rPr>
              <a:t>             </a:t>
            </a:r>
            <a:r>
              <a:rPr lang="zh-TW" altLang="en-US" sz="3200" b="1" spc="-300" dirty="0" smtClean="0">
                <a:latin typeface="Times New Roman" pitchFamily="18" charset="0"/>
                <a:ea typeface="標楷體" pitchFamily="65" charset="-120"/>
              </a:rPr>
              <a:t>閱</a:t>
            </a:r>
            <a:r>
              <a:rPr lang="zh-TW" altLang="en-US" sz="3200" b="1" spc="-300" dirty="0">
                <a:latin typeface="Times New Roman" pitchFamily="18" charset="0"/>
                <a:ea typeface="標楷體" pitchFamily="65" charset="-120"/>
              </a:rPr>
              <a:t>聽人的特定</a:t>
            </a:r>
            <a:r>
              <a:rPr lang="zh-TW" altLang="en-US" sz="3200" b="1" spc="-300" dirty="0" smtClean="0">
                <a:latin typeface="Times New Roman" pitchFamily="18" charset="0"/>
                <a:ea typeface="標楷體" pitchFamily="65" charset="-120"/>
              </a:rPr>
              <a:t>印象</a:t>
            </a:r>
            <a:r>
              <a:rPr lang="zh-TW" altLang="en-US" sz="3200" b="1" spc="-300" dirty="0">
                <a:latin typeface="Times New Roman" pitchFamily="18" charset="0"/>
                <a:ea typeface="標楷體" pitchFamily="65" charset="-120"/>
              </a:rPr>
              <a:t>。</a:t>
            </a:r>
          </a:p>
        </p:txBody>
      </p:sp>
      <p:sp>
        <p:nvSpPr>
          <p:cNvPr id="5" name="矩形 4"/>
          <p:cNvSpPr/>
          <p:nvPr/>
        </p:nvSpPr>
        <p:spPr>
          <a:xfrm>
            <a:off x="774080" y="332656"/>
            <a:ext cx="4590008"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媒體如何影響認知</a:t>
            </a:r>
            <a:endParaRPr lang="zh-TW" altLang="en-US" sz="1600" spc="-300" dirty="0"/>
          </a:p>
        </p:txBody>
      </p:sp>
      <p:sp>
        <p:nvSpPr>
          <p:cNvPr id="6" name="文字方塊 5"/>
          <p:cNvSpPr txBox="1"/>
          <p:nvPr/>
        </p:nvSpPr>
        <p:spPr>
          <a:xfrm>
            <a:off x="251520" y="1241039"/>
            <a:ext cx="5328592" cy="584775"/>
          </a:xfrm>
          <a:prstGeom prst="rect">
            <a:avLst/>
          </a:prstGeom>
          <a:noFill/>
          <a:ln>
            <a:solidFill>
              <a:srgbClr val="660066"/>
            </a:solidFill>
            <a:prstDash val="dash"/>
          </a:ln>
        </p:spPr>
        <p:txBody>
          <a:bodyPr wrap="square" rtlCol="0">
            <a:spAutoFit/>
          </a:bodyPr>
          <a:lstStyle/>
          <a:p>
            <a:pPr marL="0" lvl="1"/>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660066"/>
                </a:solidFill>
                <a:latin typeface="Times New Roman" pitchFamily="18" charset="0"/>
                <a:ea typeface="標楷體" pitchFamily="65" charset="-120"/>
              </a:rPr>
              <a:t>二</a:t>
            </a:r>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660066"/>
                </a:solidFill>
                <a:latin typeface="Times New Roman" pitchFamily="18" charset="0"/>
                <a:ea typeface="標楷體" pitchFamily="65" charset="-120"/>
              </a:rPr>
              <a:t>媒體</a:t>
            </a:r>
            <a:r>
              <a:rPr lang="zh-TW" altLang="en-US" sz="3200" b="1" spc="-300" dirty="0">
                <a:solidFill>
                  <a:srgbClr val="660066"/>
                </a:solidFill>
                <a:latin typeface="Times New Roman" pitchFamily="18" charset="0"/>
                <a:ea typeface="標楷體" pitchFamily="65" charset="-120"/>
              </a:rPr>
              <a:t>影響閱聽人認知的方式</a:t>
            </a:r>
          </a:p>
        </p:txBody>
      </p:sp>
      <p:sp>
        <p:nvSpPr>
          <p:cNvPr id="7" name="文字方塊 6"/>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p.120</a:t>
            </a:r>
            <a:endParaRPr lang="zh-TW" altLang="en-US" sz="3200" b="1" dirty="0">
              <a:solidFill>
                <a:schemeClr val="bg1"/>
              </a:solidFill>
            </a:endParaRPr>
          </a:p>
        </p:txBody>
      </p:sp>
    </p:spTree>
    <p:extLst>
      <p:ext uri="{BB962C8B-B14F-4D97-AF65-F5344CB8AC3E}">
        <p14:creationId xmlns:p14="http://schemas.microsoft.com/office/powerpoint/2010/main" xmlns="" val="1629362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0" y="1916832"/>
            <a:ext cx="6444208" cy="1872208"/>
          </a:xfrm>
          <a:prstGeom prst="rect">
            <a:avLst/>
          </a:prstGeom>
          <a:solidFill>
            <a:sysClr val="window" lastClr="FFFFFF">
              <a:alpha val="64999"/>
            </a:sys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eaLnBrk="1" hangingPunct="1">
              <a:lnSpc>
                <a:spcPts val="3600"/>
              </a:lnSpc>
              <a:spcBef>
                <a:spcPts val="0"/>
              </a:spcBef>
              <a:buNone/>
            </a:pPr>
            <a:r>
              <a:rPr lang="en-US" altLang="zh-TW" sz="3200" b="1" spc="-300" dirty="0" smtClean="0">
                <a:solidFill>
                  <a:srgbClr val="C00000"/>
                </a:solidFill>
                <a:latin typeface="Times New Roman" pitchFamily="18" charset="0"/>
                <a:ea typeface="標楷體" pitchFamily="65" charset="-120"/>
              </a:rPr>
              <a:t> 3.  </a:t>
            </a:r>
            <a:r>
              <a:rPr lang="zh-TW" altLang="en-US" sz="3200" b="1" spc="-300" dirty="0">
                <a:solidFill>
                  <a:srgbClr val="C00000"/>
                </a:solidFill>
                <a:latin typeface="Times New Roman" pitchFamily="18" charset="0"/>
                <a:ea typeface="標楷體" pitchFamily="65" charset="-120"/>
              </a:rPr>
              <a:t>混淆價值觀：</a:t>
            </a:r>
          </a:p>
          <a:p>
            <a:pPr marL="457200" lvl="1" indent="0" eaLnBrk="1" hangingPunct="1">
              <a:lnSpc>
                <a:spcPts val="3600"/>
              </a:lnSpc>
              <a:spcBef>
                <a:spcPts val="0"/>
              </a:spcBef>
              <a:buNone/>
            </a:pPr>
            <a:r>
              <a:rPr lang="en-US" altLang="zh-TW" sz="3200" b="1" spc="-300" dirty="0" smtClean="0">
                <a:solidFill>
                  <a:srgbClr val="C00000"/>
                </a:solidFill>
                <a:latin typeface="Times New Roman" pitchFamily="18" charset="0"/>
                <a:ea typeface="標楷體" pitchFamily="65" charset="-120"/>
              </a:rPr>
              <a:t>   </a:t>
            </a:r>
            <a:r>
              <a:rPr lang="en-US" altLang="zh-TW" sz="3200" b="1" spc="-300" dirty="0" smtClean="0">
                <a:latin typeface="Times New Roman" pitchFamily="18" charset="0"/>
                <a:ea typeface="標楷體" pitchFamily="65" charset="-120"/>
              </a:rPr>
              <a:t>(1) </a:t>
            </a:r>
            <a:r>
              <a:rPr lang="zh-TW" altLang="en-US" sz="3200" b="1" spc="-300" dirty="0" smtClean="0">
                <a:latin typeface="Times New Roman" pitchFamily="18" charset="0"/>
                <a:ea typeface="標楷體" pitchFamily="65" charset="-120"/>
              </a:rPr>
              <a:t>媒體自身的特定價值影響閱聽人。</a:t>
            </a:r>
            <a:endParaRPr lang="zh-TW" altLang="en-US" sz="3200" b="1" spc="-300" dirty="0">
              <a:latin typeface="Times New Roman" pitchFamily="18" charset="0"/>
              <a:ea typeface="標楷體" pitchFamily="65" charset="-120"/>
            </a:endParaRPr>
          </a:p>
          <a:p>
            <a:pPr marL="457200" lvl="1" indent="0" eaLnBrk="1" hangingPunct="1">
              <a:lnSpc>
                <a:spcPts val="3600"/>
              </a:lnSpc>
              <a:spcBef>
                <a:spcPts val="0"/>
              </a:spcBef>
              <a:buNone/>
            </a:pPr>
            <a:r>
              <a:rPr lang="en-US" altLang="zh-TW" sz="3200" b="1" spc="-300" dirty="0" smtClean="0">
                <a:latin typeface="Times New Roman" pitchFamily="18" charset="0"/>
                <a:ea typeface="標楷體" pitchFamily="65" charset="-120"/>
              </a:rPr>
              <a:t>   (</a:t>
            </a:r>
            <a:r>
              <a:rPr lang="en-US" altLang="zh-TW" sz="3200" b="1" spc="-300" dirty="0">
                <a:latin typeface="Times New Roman" pitchFamily="18" charset="0"/>
                <a:ea typeface="標楷體" pitchFamily="65" charset="-120"/>
              </a:rPr>
              <a:t>2) </a:t>
            </a:r>
            <a:r>
              <a:rPr lang="zh-TW" altLang="en-US" sz="3200" b="1" spc="-300" dirty="0">
                <a:latin typeface="Times New Roman" pitchFamily="18" charset="0"/>
                <a:ea typeface="標楷體" pitchFamily="65" charset="-120"/>
              </a:rPr>
              <a:t>媒體有意塑造刻板</a:t>
            </a:r>
            <a:r>
              <a:rPr lang="zh-TW" altLang="en-US" sz="3200" b="1" spc="-300" dirty="0" smtClean="0">
                <a:latin typeface="Times New Roman" pitchFamily="18" charset="0"/>
                <a:ea typeface="標楷體" pitchFamily="65" charset="-120"/>
              </a:rPr>
              <a:t>印象。</a:t>
            </a:r>
            <a:endParaRPr lang="zh-TW" altLang="en-US" sz="3200" b="1" spc="-300" dirty="0">
              <a:latin typeface="Times New Roman" pitchFamily="18" charset="0"/>
              <a:ea typeface="標楷體" pitchFamily="65" charset="-120"/>
            </a:endParaRPr>
          </a:p>
        </p:txBody>
      </p:sp>
      <p:sp>
        <p:nvSpPr>
          <p:cNvPr id="5" name="矩形 4"/>
          <p:cNvSpPr/>
          <p:nvPr/>
        </p:nvSpPr>
        <p:spPr>
          <a:xfrm>
            <a:off x="774080" y="332656"/>
            <a:ext cx="4590008"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媒體如何影響認知</a:t>
            </a:r>
            <a:endParaRPr lang="zh-TW" altLang="en-US" sz="1600" spc="-300" dirty="0"/>
          </a:p>
        </p:txBody>
      </p:sp>
      <p:sp>
        <p:nvSpPr>
          <p:cNvPr id="6" name="文字方塊 5"/>
          <p:cNvSpPr txBox="1"/>
          <p:nvPr/>
        </p:nvSpPr>
        <p:spPr>
          <a:xfrm>
            <a:off x="251520" y="1241039"/>
            <a:ext cx="5328592" cy="584775"/>
          </a:xfrm>
          <a:prstGeom prst="rect">
            <a:avLst/>
          </a:prstGeom>
          <a:noFill/>
          <a:ln>
            <a:solidFill>
              <a:srgbClr val="660066"/>
            </a:solidFill>
            <a:prstDash val="dash"/>
          </a:ln>
        </p:spPr>
        <p:txBody>
          <a:bodyPr wrap="square" rtlCol="0">
            <a:spAutoFit/>
          </a:bodyPr>
          <a:lstStyle/>
          <a:p>
            <a:pPr marL="0" lvl="1"/>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660066"/>
                </a:solidFill>
                <a:latin typeface="Times New Roman" pitchFamily="18" charset="0"/>
                <a:ea typeface="標楷體" pitchFamily="65" charset="-120"/>
              </a:rPr>
              <a:t>二</a:t>
            </a:r>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660066"/>
                </a:solidFill>
                <a:latin typeface="Times New Roman" pitchFamily="18" charset="0"/>
                <a:ea typeface="標楷體" pitchFamily="65" charset="-120"/>
              </a:rPr>
              <a:t>媒體</a:t>
            </a:r>
            <a:r>
              <a:rPr lang="zh-TW" altLang="en-US" sz="3200" b="1" spc="-300" dirty="0">
                <a:solidFill>
                  <a:srgbClr val="660066"/>
                </a:solidFill>
                <a:latin typeface="Times New Roman" pitchFamily="18" charset="0"/>
                <a:ea typeface="標楷體" pitchFamily="65" charset="-120"/>
              </a:rPr>
              <a:t>影響閱聽人認知的方式</a:t>
            </a:r>
          </a:p>
        </p:txBody>
      </p:sp>
      <p:sp>
        <p:nvSpPr>
          <p:cNvPr id="7" name="文字方塊 6"/>
          <p:cNvSpPr txBox="1"/>
          <p:nvPr/>
        </p:nvSpPr>
        <p:spPr>
          <a:xfrm>
            <a:off x="7164288" y="18864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p.121</a:t>
            </a:r>
            <a:endParaRPr lang="zh-TW" altLang="en-US" sz="3200" b="1" dirty="0">
              <a:solidFill>
                <a:schemeClr val="bg1"/>
              </a:solidFill>
            </a:endParaRPr>
          </a:p>
        </p:txBody>
      </p:sp>
      <p:pic>
        <p:nvPicPr>
          <p:cNvPr id="1026" name="Picture 2" descr="C:\55801-MD1[F]\多媒體資源\公民與社會1\圖檔\課本圖檔\第六課　媒體識讀\原圖\圖6-7.jpg"/>
          <p:cNvPicPr>
            <a:picLocks noChangeAspect="1" noChangeArrowheads="1"/>
          </p:cNvPicPr>
          <p:nvPr/>
        </p:nvPicPr>
        <p:blipFill>
          <a:blip r:embed="rId2" cstate="print"/>
          <a:srcRect/>
          <a:stretch>
            <a:fillRect/>
          </a:stretch>
        </p:blipFill>
        <p:spPr bwMode="auto">
          <a:xfrm>
            <a:off x="6588224" y="980727"/>
            <a:ext cx="2555776" cy="3348463"/>
          </a:xfrm>
          <a:prstGeom prst="rect">
            <a:avLst/>
          </a:prstGeom>
          <a:noFill/>
        </p:spPr>
      </p:pic>
    </p:spTree>
    <p:extLst>
      <p:ext uri="{BB962C8B-B14F-4D97-AF65-F5344CB8AC3E}">
        <p14:creationId xmlns:p14="http://schemas.microsoft.com/office/powerpoint/2010/main" xmlns="" val="1004700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0" y="1916832"/>
            <a:ext cx="9036496" cy="1872208"/>
          </a:xfrm>
          <a:prstGeom prst="rect">
            <a:avLst/>
          </a:prstGeom>
          <a:solidFill>
            <a:sysClr val="window" lastClr="FFFFFF">
              <a:alpha val="64999"/>
            </a:sys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eaLnBrk="1" hangingPunct="1">
              <a:lnSpc>
                <a:spcPts val="3600"/>
              </a:lnSpc>
              <a:spcBef>
                <a:spcPts val="0"/>
              </a:spcBef>
              <a:buNone/>
            </a:pPr>
            <a:r>
              <a:rPr lang="en-US" altLang="zh-TW" sz="3200" b="1" spc="-300" dirty="0" smtClean="0">
                <a:solidFill>
                  <a:srgbClr val="C00000"/>
                </a:solidFill>
                <a:latin typeface="Times New Roman" pitchFamily="18" charset="0"/>
                <a:ea typeface="標楷體" pitchFamily="65" charset="-120"/>
              </a:rPr>
              <a:t> 4.</a:t>
            </a:r>
            <a:r>
              <a:rPr lang="zh-TW" altLang="en-US" sz="3200" b="1" spc="-300" dirty="0">
                <a:solidFill>
                  <a:srgbClr val="C00000"/>
                </a:solidFill>
                <a:latin typeface="Times New Roman" pitchFamily="18" charset="0"/>
                <a:ea typeface="標楷體" pitchFamily="65" charset="-120"/>
              </a:rPr>
              <a:t>隱藏性歧視</a:t>
            </a:r>
          </a:p>
          <a:p>
            <a:pPr marL="457200" lvl="1" indent="0" eaLnBrk="1" hangingPunct="1">
              <a:lnSpc>
                <a:spcPts val="3600"/>
              </a:lnSpc>
              <a:spcBef>
                <a:spcPts val="0"/>
              </a:spcBef>
              <a:buNone/>
            </a:pPr>
            <a:r>
              <a:rPr lang="zh-TW" altLang="en-US" sz="3200" b="1" spc="-300" dirty="0" smtClean="0">
                <a:latin typeface="Times New Roman" pitchFamily="18" charset="0"/>
                <a:ea typeface="標楷體" pitchFamily="65" charset="-120"/>
              </a:rPr>
              <a:t>是</a:t>
            </a:r>
            <a:r>
              <a:rPr lang="zh-TW" altLang="en-US" sz="3200" b="1" spc="-300" dirty="0">
                <a:latin typeface="Times New Roman" pitchFamily="18" charset="0"/>
                <a:ea typeface="標楷體" pitchFamily="65" charset="-120"/>
              </a:rPr>
              <a:t>指媒體在節目或報導中潛藏著歧視特定對象或族群的內容</a:t>
            </a:r>
            <a:r>
              <a:rPr lang="zh-TW" altLang="en-US" sz="3200" b="1" spc="-300" dirty="0" smtClean="0">
                <a:latin typeface="Times New Roman" pitchFamily="18" charset="0"/>
                <a:ea typeface="標楷體" pitchFamily="65" charset="-120"/>
              </a:rPr>
              <a:t>。</a:t>
            </a:r>
            <a:endParaRPr lang="zh-TW" altLang="en-US" sz="3200" b="1" spc="-300" dirty="0">
              <a:latin typeface="Times New Roman" pitchFamily="18" charset="0"/>
              <a:ea typeface="標楷體" pitchFamily="65" charset="-120"/>
            </a:endParaRPr>
          </a:p>
        </p:txBody>
      </p:sp>
      <p:sp>
        <p:nvSpPr>
          <p:cNvPr id="5" name="矩形 4"/>
          <p:cNvSpPr/>
          <p:nvPr/>
        </p:nvSpPr>
        <p:spPr>
          <a:xfrm>
            <a:off x="774080" y="332656"/>
            <a:ext cx="4590008"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媒體如何影響認知</a:t>
            </a:r>
            <a:endParaRPr lang="zh-TW" altLang="en-US" sz="1600" spc="-300" dirty="0"/>
          </a:p>
        </p:txBody>
      </p:sp>
      <p:sp>
        <p:nvSpPr>
          <p:cNvPr id="6" name="文字方塊 5"/>
          <p:cNvSpPr txBox="1"/>
          <p:nvPr/>
        </p:nvSpPr>
        <p:spPr>
          <a:xfrm>
            <a:off x="251520" y="1241039"/>
            <a:ext cx="5328592" cy="584775"/>
          </a:xfrm>
          <a:prstGeom prst="rect">
            <a:avLst/>
          </a:prstGeom>
          <a:noFill/>
          <a:ln>
            <a:solidFill>
              <a:srgbClr val="660066"/>
            </a:solidFill>
            <a:prstDash val="dash"/>
          </a:ln>
        </p:spPr>
        <p:txBody>
          <a:bodyPr wrap="square" rtlCol="0">
            <a:spAutoFit/>
          </a:bodyPr>
          <a:lstStyle/>
          <a:p>
            <a:pPr marL="0" lvl="1"/>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660066"/>
                </a:solidFill>
                <a:latin typeface="Times New Roman" pitchFamily="18" charset="0"/>
                <a:ea typeface="標楷體" pitchFamily="65" charset="-120"/>
              </a:rPr>
              <a:t>二</a:t>
            </a:r>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660066"/>
                </a:solidFill>
                <a:latin typeface="Times New Roman" pitchFamily="18" charset="0"/>
                <a:ea typeface="標楷體" pitchFamily="65" charset="-120"/>
              </a:rPr>
              <a:t>媒體</a:t>
            </a:r>
            <a:r>
              <a:rPr lang="zh-TW" altLang="en-US" sz="3200" b="1" spc="-300" dirty="0">
                <a:solidFill>
                  <a:srgbClr val="660066"/>
                </a:solidFill>
                <a:latin typeface="Times New Roman" pitchFamily="18" charset="0"/>
                <a:ea typeface="標楷體" pitchFamily="65" charset="-120"/>
              </a:rPr>
              <a:t>影響閱聽人認知的方式</a:t>
            </a:r>
          </a:p>
        </p:txBody>
      </p:sp>
      <p:sp>
        <p:nvSpPr>
          <p:cNvPr id="7" name="文字方塊 6"/>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p.119</a:t>
            </a:r>
            <a:endParaRPr lang="zh-TW" altLang="en-US" sz="3200" b="1" dirty="0">
              <a:solidFill>
                <a:schemeClr val="bg1"/>
              </a:solidFill>
            </a:endParaRPr>
          </a:p>
        </p:txBody>
      </p:sp>
    </p:spTree>
    <p:extLst>
      <p:ext uri="{BB962C8B-B14F-4D97-AF65-F5344CB8AC3E}">
        <p14:creationId xmlns:p14="http://schemas.microsoft.com/office/powerpoint/2010/main" xmlns="" val="189758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55801-MD1[F]\多媒體資源\公民與社會1\圖檔\課本圖檔\第六課　媒體識讀\原圖\圖6-8.jpg"/>
          <p:cNvPicPr>
            <a:picLocks noGrp="1" noChangeAspect="1" noChangeArrowheads="1"/>
          </p:cNvPicPr>
          <p:nvPr>
            <p:ph idx="1"/>
          </p:nvPr>
        </p:nvPicPr>
        <p:blipFill>
          <a:blip r:embed="rId2" cstate="print"/>
          <a:srcRect/>
          <a:stretch>
            <a:fillRect/>
          </a:stretch>
        </p:blipFill>
        <p:spPr bwMode="auto">
          <a:xfrm>
            <a:off x="539552" y="1772816"/>
            <a:ext cx="8429587" cy="4464496"/>
          </a:xfrm>
          <a:prstGeom prst="rect">
            <a:avLst/>
          </a:prstGeom>
          <a:noFill/>
        </p:spPr>
      </p:pic>
      <p:sp>
        <p:nvSpPr>
          <p:cNvPr id="5" name="標題 4"/>
          <p:cNvSpPr>
            <a:spLocks noGrp="1"/>
          </p:cNvSpPr>
          <p:nvPr>
            <p:ph type="title"/>
          </p:nvPr>
        </p:nvSpPr>
        <p:spPr>
          <a:xfrm>
            <a:off x="1043608" y="476672"/>
            <a:ext cx="5688632"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閱聽人對媒體的反思</a:t>
            </a:r>
            <a:endParaRPr lang="zh-TW" altLang="en-US" sz="1600" spc="-300" dirty="0"/>
          </a:p>
        </p:txBody>
      </p:sp>
      <p:sp>
        <p:nvSpPr>
          <p:cNvPr id="6" name="文字方塊 5"/>
          <p:cNvSpPr txBox="1"/>
          <p:nvPr/>
        </p:nvSpPr>
        <p:spPr>
          <a:xfrm>
            <a:off x="7308304" y="476672"/>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p.121</a:t>
            </a:r>
            <a:endParaRPr lang="zh-TW" altLang="en-US" sz="3200" b="1"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0" y="1916832"/>
            <a:ext cx="9036496" cy="1872208"/>
          </a:xfrm>
          <a:prstGeom prst="rect">
            <a:avLst/>
          </a:prstGeom>
          <a:solidFill>
            <a:sysClr val="window" lastClr="FFFFFF">
              <a:alpha val="64999"/>
            </a:sys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eaLnBrk="1" hangingPunct="1">
              <a:lnSpc>
                <a:spcPts val="3600"/>
              </a:lnSpc>
              <a:spcBef>
                <a:spcPts val="0"/>
              </a:spcBef>
              <a:buNone/>
            </a:pPr>
            <a:r>
              <a:rPr lang="en-US" altLang="zh-TW" sz="3200" b="1" spc="-300" dirty="0" smtClean="0">
                <a:latin typeface="Times New Roman" pitchFamily="18" charset="0"/>
                <a:ea typeface="標楷體" pitchFamily="65" charset="-120"/>
              </a:rPr>
              <a:t>1 .</a:t>
            </a:r>
            <a:r>
              <a:rPr lang="zh-TW" altLang="en-US" sz="3200" b="1" spc="-300" dirty="0" smtClean="0">
                <a:latin typeface="Times New Roman" pitchFamily="18" charset="0"/>
                <a:ea typeface="標楷體" pitchFamily="65" charset="-120"/>
              </a:rPr>
              <a:t>媒體</a:t>
            </a:r>
            <a:r>
              <a:rPr lang="zh-TW" altLang="en-US" sz="3200" b="1" spc="-300" dirty="0">
                <a:latin typeface="Times New Roman" pitchFamily="18" charset="0"/>
                <a:ea typeface="標楷體" pitchFamily="65" charset="-120"/>
              </a:rPr>
              <a:t>在客觀條件上有其人力、物力和時間等限制。</a:t>
            </a:r>
          </a:p>
          <a:p>
            <a:pPr marL="457200" lvl="1" indent="0" eaLnBrk="1" hangingPunct="1">
              <a:lnSpc>
                <a:spcPts val="3600"/>
              </a:lnSpc>
              <a:spcBef>
                <a:spcPts val="0"/>
              </a:spcBef>
              <a:buNone/>
            </a:pPr>
            <a:r>
              <a:rPr lang="en-US" altLang="zh-TW" sz="3200" b="1" spc="-300" dirty="0">
                <a:latin typeface="Times New Roman" pitchFamily="18" charset="0"/>
                <a:ea typeface="標楷體" pitchFamily="65" charset="-120"/>
              </a:rPr>
              <a:t>2 </a:t>
            </a:r>
            <a:r>
              <a:rPr lang="en-US" altLang="zh-TW" sz="3200" b="1" spc="-300" dirty="0" smtClean="0">
                <a:latin typeface="Times New Roman" pitchFamily="18" charset="0"/>
                <a:ea typeface="標楷體" pitchFamily="65" charset="-120"/>
              </a:rPr>
              <a:t>.</a:t>
            </a:r>
            <a:r>
              <a:rPr lang="zh-TW" altLang="en-US" sz="3200" b="1" spc="-300" dirty="0" smtClean="0">
                <a:latin typeface="Times New Roman" pitchFamily="18" charset="0"/>
                <a:ea typeface="標楷體" pitchFamily="65" charset="-120"/>
              </a:rPr>
              <a:t>報導</a:t>
            </a:r>
            <a:r>
              <a:rPr lang="zh-TW" altLang="en-US" sz="3200" b="1" spc="-300" dirty="0">
                <a:latin typeface="Times New Roman" pitchFamily="18" charset="0"/>
                <a:ea typeface="標楷體" pitchFamily="65" charset="-120"/>
              </a:rPr>
              <a:t>呈現之</a:t>
            </a:r>
            <a:r>
              <a:rPr lang="zh-TW" altLang="en-US" sz="3200" b="1" spc="-300" dirty="0">
                <a:solidFill>
                  <a:srgbClr val="C00000"/>
                </a:solidFill>
                <a:latin typeface="Times New Roman" pitchFamily="18" charset="0"/>
                <a:ea typeface="標楷體" pitchFamily="65" charset="-120"/>
              </a:rPr>
              <a:t>內容可能有所不足而未能反映事實全貌</a:t>
            </a:r>
            <a:r>
              <a:rPr lang="zh-TW" altLang="en-US" sz="3200" b="1" spc="-300" dirty="0">
                <a:latin typeface="Times New Roman" pitchFamily="18" charset="0"/>
                <a:ea typeface="標楷體" pitchFamily="65" charset="-120"/>
              </a:rPr>
              <a:t>。</a:t>
            </a:r>
          </a:p>
          <a:p>
            <a:pPr marL="457200" lvl="1" indent="0" eaLnBrk="1" hangingPunct="1">
              <a:lnSpc>
                <a:spcPts val="3600"/>
              </a:lnSpc>
              <a:spcBef>
                <a:spcPts val="0"/>
              </a:spcBef>
              <a:buNone/>
            </a:pPr>
            <a:r>
              <a:rPr lang="en-US" altLang="zh-TW" sz="3200" b="1" spc="-300" dirty="0">
                <a:latin typeface="Times New Roman" pitchFamily="18" charset="0"/>
                <a:ea typeface="標楷體" pitchFamily="65" charset="-120"/>
              </a:rPr>
              <a:t>3 </a:t>
            </a:r>
            <a:r>
              <a:rPr lang="en-US" altLang="zh-TW" sz="3200" b="1" spc="-300" dirty="0" smtClean="0">
                <a:latin typeface="Times New Roman" pitchFamily="18" charset="0"/>
                <a:ea typeface="標楷體" pitchFamily="65" charset="-120"/>
              </a:rPr>
              <a:t>.</a:t>
            </a:r>
            <a:r>
              <a:rPr lang="zh-TW" altLang="en-US" sz="3200" b="1" spc="-300" dirty="0" smtClean="0">
                <a:solidFill>
                  <a:srgbClr val="C00000"/>
                </a:solidFill>
                <a:latin typeface="Times New Roman" pitchFamily="18" charset="0"/>
                <a:ea typeface="標楷體" pitchFamily="65" charset="-120"/>
              </a:rPr>
              <a:t>媒體</a:t>
            </a:r>
            <a:r>
              <a:rPr lang="zh-TW" altLang="en-US" sz="3200" b="1" spc="-300" dirty="0">
                <a:solidFill>
                  <a:srgbClr val="C00000"/>
                </a:solidFill>
                <a:latin typeface="Times New Roman" pitchFamily="18" charset="0"/>
                <a:ea typeface="標楷體" pitchFamily="65" charset="-120"/>
              </a:rPr>
              <a:t>有其價值偏好</a:t>
            </a:r>
            <a:r>
              <a:rPr lang="zh-TW" altLang="en-US" sz="3200" b="1" spc="-300" dirty="0" smtClean="0">
                <a:latin typeface="Times New Roman" pitchFamily="18" charset="0"/>
                <a:ea typeface="標楷體" pitchFamily="65" charset="-120"/>
              </a:rPr>
              <a:t>，為了</a:t>
            </a:r>
            <a:r>
              <a:rPr lang="zh-TW" altLang="en-US" sz="3200" b="1" spc="-300" dirty="0">
                <a:latin typeface="Times New Roman" pitchFamily="18" charset="0"/>
                <a:ea typeface="標楷體" pitchFamily="65" charset="-120"/>
              </a:rPr>
              <a:t>增加收益而以「假新聞</a:t>
            </a:r>
            <a:r>
              <a:rPr lang="zh-TW" altLang="en-US" sz="3200" b="1" spc="-300" dirty="0" smtClean="0">
                <a:latin typeface="Times New Roman" pitchFamily="18" charset="0"/>
                <a:ea typeface="標楷體" pitchFamily="65" charset="-120"/>
              </a:rPr>
              <a:t>」</a:t>
            </a:r>
            <a:endParaRPr lang="en-US" altLang="zh-TW" sz="3200" b="1" spc="-300" dirty="0" smtClean="0">
              <a:latin typeface="Times New Roman" pitchFamily="18" charset="0"/>
              <a:ea typeface="標楷體" pitchFamily="65" charset="-120"/>
            </a:endParaRPr>
          </a:p>
          <a:p>
            <a:pPr marL="457200" lvl="1" indent="0" eaLnBrk="1" hangingPunct="1">
              <a:lnSpc>
                <a:spcPts val="3600"/>
              </a:lnSpc>
              <a:spcBef>
                <a:spcPts val="0"/>
              </a:spcBef>
              <a:buNone/>
            </a:pPr>
            <a:r>
              <a:rPr lang="en-US" altLang="zh-TW" sz="3200" b="1" spc="-300" dirty="0">
                <a:latin typeface="Times New Roman" pitchFamily="18" charset="0"/>
                <a:ea typeface="標楷體" pitchFamily="65" charset="-120"/>
              </a:rPr>
              <a:t> </a:t>
            </a:r>
            <a:r>
              <a:rPr lang="en-US" altLang="zh-TW" sz="3200" b="1" spc="-300" dirty="0" smtClean="0">
                <a:latin typeface="Times New Roman" pitchFamily="18" charset="0"/>
                <a:ea typeface="標楷體" pitchFamily="65" charset="-120"/>
              </a:rPr>
              <a:t>    </a:t>
            </a:r>
            <a:r>
              <a:rPr lang="zh-TW" altLang="en-US" sz="3200" b="1" spc="-300" dirty="0" smtClean="0">
                <a:latin typeface="Times New Roman" pitchFamily="18" charset="0"/>
                <a:ea typeface="標楷體" pitchFamily="65" charset="-120"/>
              </a:rPr>
              <a:t>吸引</a:t>
            </a:r>
            <a:r>
              <a:rPr lang="zh-TW" altLang="en-US" sz="3200" b="1" spc="-300" dirty="0">
                <a:latin typeface="Times New Roman" pitchFamily="18" charset="0"/>
                <a:ea typeface="標楷體" pitchFamily="65" charset="-120"/>
              </a:rPr>
              <a:t>閱聽人，例如</a:t>
            </a:r>
            <a:r>
              <a:rPr lang="zh-TW" altLang="en-US" sz="3200" b="1" spc="-300" dirty="0">
                <a:solidFill>
                  <a:srgbClr val="660066"/>
                </a:solidFill>
                <a:latin typeface="Times New Roman" pitchFamily="18" charset="0"/>
                <a:ea typeface="標楷體" pitchFamily="65" charset="-120"/>
              </a:rPr>
              <a:t>腳尾飯事件</a:t>
            </a:r>
            <a:r>
              <a:rPr lang="zh-TW" altLang="en-US" sz="3200" b="1" spc="-300" dirty="0">
                <a:latin typeface="Times New Roman" pitchFamily="18" charset="0"/>
                <a:ea typeface="標楷體" pitchFamily="65" charset="-120"/>
              </a:rPr>
              <a:t>、</a:t>
            </a:r>
            <a:r>
              <a:rPr lang="zh-TW" altLang="en-US" sz="3200" b="1" spc="-300" dirty="0">
                <a:solidFill>
                  <a:srgbClr val="660066"/>
                </a:solidFill>
                <a:latin typeface="Times New Roman" pitchFamily="18" charset="0"/>
                <a:ea typeface="標楷體" pitchFamily="65" charset="-120"/>
              </a:rPr>
              <a:t>瀝青鴨事件</a:t>
            </a:r>
            <a:r>
              <a:rPr lang="zh-TW" altLang="en-US" sz="3200" b="1" spc="-300" dirty="0">
                <a:latin typeface="Times New Roman" pitchFamily="18" charset="0"/>
                <a:ea typeface="標楷體" pitchFamily="65" charset="-120"/>
              </a:rPr>
              <a:t>。</a:t>
            </a:r>
          </a:p>
        </p:txBody>
      </p:sp>
      <p:sp>
        <p:nvSpPr>
          <p:cNvPr id="5" name="矩形 4"/>
          <p:cNvSpPr/>
          <p:nvPr/>
        </p:nvSpPr>
        <p:spPr>
          <a:xfrm>
            <a:off x="774080" y="332656"/>
            <a:ext cx="5310088"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閱聽人對媒體的反思</a:t>
            </a:r>
            <a:endParaRPr lang="zh-TW" altLang="en-US" sz="1600" spc="-300" dirty="0"/>
          </a:p>
        </p:txBody>
      </p:sp>
      <p:sp>
        <p:nvSpPr>
          <p:cNvPr id="6" name="文字方塊 5"/>
          <p:cNvSpPr txBox="1"/>
          <p:nvPr/>
        </p:nvSpPr>
        <p:spPr>
          <a:xfrm>
            <a:off x="251520" y="1241039"/>
            <a:ext cx="3744416" cy="584775"/>
          </a:xfrm>
          <a:prstGeom prst="rect">
            <a:avLst/>
          </a:prstGeom>
          <a:noFill/>
          <a:ln>
            <a:solidFill>
              <a:srgbClr val="660066"/>
            </a:solidFill>
            <a:prstDash val="dash"/>
          </a:ln>
        </p:spPr>
        <p:txBody>
          <a:bodyPr wrap="square" rtlCol="0">
            <a:spAutoFit/>
          </a:bodyPr>
          <a:lstStyle/>
          <a:p>
            <a:pPr marL="0" lvl="1"/>
            <a:r>
              <a:rPr lang="en-US" altLang="zh-TW" sz="3200" b="1" spc="-300" dirty="0" smtClean="0">
                <a:solidFill>
                  <a:srgbClr val="660066"/>
                </a:solidFill>
                <a:latin typeface="Times New Roman" pitchFamily="18" charset="0"/>
                <a:ea typeface="標楷體" pitchFamily="65" charset="-120"/>
              </a:rPr>
              <a:t>(</a:t>
            </a:r>
            <a:r>
              <a:rPr lang="zh-TW" altLang="en-US" sz="3200" b="1" spc="-300" dirty="0">
                <a:solidFill>
                  <a:srgbClr val="660066"/>
                </a:solidFill>
                <a:latin typeface="Times New Roman" pitchFamily="18" charset="0"/>
                <a:ea typeface="標楷體" pitchFamily="65" charset="-120"/>
              </a:rPr>
              <a:t>一</a:t>
            </a:r>
            <a:r>
              <a:rPr lang="en-US" altLang="zh-TW" sz="3200" b="1" spc="-300" dirty="0">
                <a:solidFill>
                  <a:srgbClr val="660066"/>
                </a:solidFill>
                <a:latin typeface="Times New Roman" pitchFamily="18" charset="0"/>
                <a:ea typeface="標楷體" pitchFamily="65" charset="-120"/>
              </a:rPr>
              <a:t>)</a:t>
            </a:r>
            <a:r>
              <a:rPr lang="zh-TW" altLang="en-US" sz="3200" b="1" spc="-300" dirty="0">
                <a:solidFill>
                  <a:srgbClr val="660066"/>
                </a:solidFill>
                <a:latin typeface="Times New Roman" pitchFamily="18" charset="0"/>
                <a:ea typeface="標楷體" pitchFamily="65" charset="-120"/>
              </a:rPr>
              <a:t>反思媒體的侷限</a:t>
            </a:r>
            <a:r>
              <a:rPr lang="zh-TW" altLang="en-US" sz="3200" b="1" spc="-300" dirty="0" smtClean="0">
                <a:solidFill>
                  <a:srgbClr val="660066"/>
                </a:solidFill>
                <a:latin typeface="Times New Roman" pitchFamily="18" charset="0"/>
                <a:ea typeface="標楷體" pitchFamily="65" charset="-120"/>
              </a:rPr>
              <a:t>性</a:t>
            </a:r>
            <a:endParaRPr lang="zh-TW" altLang="en-US" sz="3200" b="1" spc="-300" dirty="0">
              <a:solidFill>
                <a:srgbClr val="660066"/>
              </a:solidFill>
              <a:latin typeface="Times New Roman" pitchFamily="18" charset="0"/>
              <a:ea typeface="標楷體" pitchFamily="65" charset="-120"/>
            </a:endParaRPr>
          </a:p>
        </p:txBody>
      </p:sp>
      <p:sp>
        <p:nvSpPr>
          <p:cNvPr id="7" name="文字方塊 6"/>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p.122</a:t>
            </a:r>
            <a:endParaRPr lang="zh-TW" altLang="en-US" sz="3200" b="1" dirty="0">
              <a:solidFill>
                <a:schemeClr val="bg1"/>
              </a:solidFill>
            </a:endParaRPr>
          </a:p>
        </p:txBody>
      </p:sp>
    </p:spTree>
    <p:extLst>
      <p:ext uri="{BB962C8B-B14F-4D97-AF65-F5344CB8AC3E}">
        <p14:creationId xmlns:p14="http://schemas.microsoft.com/office/powerpoint/2010/main" xmlns="" val="2939481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0" y="1916832"/>
            <a:ext cx="9036496" cy="1872208"/>
          </a:xfrm>
          <a:prstGeom prst="rect">
            <a:avLst/>
          </a:prstGeom>
          <a:solidFill>
            <a:sysClr val="window" lastClr="FFFFFF">
              <a:alpha val="64999"/>
            </a:sys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eaLnBrk="1" hangingPunct="1">
              <a:lnSpc>
                <a:spcPts val="3600"/>
              </a:lnSpc>
              <a:spcBef>
                <a:spcPts val="0"/>
              </a:spcBef>
              <a:buNone/>
            </a:pPr>
            <a:r>
              <a:rPr lang="en-US" altLang="zh-TW" sz="3200" b="1" spc="-300" dirty="0" smtClean="0">
                <a:latin typeface="Times New Roman" pitchFamily="18" charset="0"/>
                <a:ea typeface="標楷體" pitchFamily="65" charset="-120"/>
              </a:rPr>
              <a:t>1 .</a:t>
            </a:r>
            <a:r>
              <a:rPr lang="zh-TW" altLang="en-US" sz="3200" b="1" spc="-300" dirty="0" smtClean="0">
                <a:latin typeface="Times New Roman" pitchFamily="18" charset="0"/>
                <a:ea typeface="標楷體" pitchFamily="65" charset="-120"/>
              </a:rPr>
              <a:t>日本學者提出</a:t>
            </a:r>
            <a:r>
              <a:rPr lang="zh-TW" altLang="en-US" sz="3200" b="1" spc="-300" dirty="0">
                <a:latin typeface="Times New Roman" pitchFamily="18" charset="0"/>
                <a:ea typeface="標楷體" pitchFamily="65" charset="-120"/>
              </a:rPr>
              <a:t>「</a:t>
            </a:r>
            <a:r>
              <a:rPr lang="zh-TW" altLang="en-US" sz="3200" b="1" spc="-300" dirty="0">
                <a:solidFill>
                  <a:srgbClr val="C00000"/>
                </a:solidFill>
                <a:latin typeface="Times New Roman" pitchFamily="18" charset="0"/>
                <a:ea typeface="標楷體" pitchFamily="65" charset="-120"/>
              </a:rPr>
              <a:t>一億總白癡化</a:t>
            </a:r>
            <a:r>
              <a:rPr lang="zh-TW" altLang="en-US" sz="3200" b="1" spc="-300" dirty="0">
                <a:latin typeface="Times New Roman" pitchFamily="18" charset="0"/>
                <a:ea typeface="標楷體" pitchFamily="65" charset="-120"/>
              </a:rPr>
              <a:t>」批判。</a:t>
            </a:r>
          </a:p>
          <a:p>
            <a:pPr marL="457200" lvl="1" indent="0" eaLnBrk="1" hangingPunct="1">
              <a:lnSpc>
                <a:spcPts val="3600"/>
              </a:lnSpc>
              <a:spcBef>
                <a:spcPts val="0"/>
              </a:spcBef>
              <a:buNone/>
            </a:pPr>
            <a:r>
              <a:rPr lang="en-US" altLang="zh-TW" sz="3200" b="1" spc="-300" dirty="0" smtClean="0">
                <a:latin typeface="Times New Roman" pitchFamily="18" charset="0"/>
                <a:ea typeface="標楷體" pitchFamily="65" charset="-120"/>
                <a:sym typeface="Wingdings"/>
              </a:rPr>
              <a:t>    </a:t>
            </a:r>
            <a:r>
              <a:rPr lang="zh-TW" altLang="en-US" sz="3200" b="1" spc="-300" dirty="0" smtClean="0">
                <a:latin typeface="Times New Roman" pitchFamily="18" charset="0"/>
                <a:ea typeface="標楷體" pitchFamily="65" charset="-120"/>
              </a:rPr>
              <a:t>指</a:t>
            </a:r>
            <a:r>
              <a:rPr lang="zh-TW" altLang="en-US" sz="3200" b="1" spc="-300" dirty="0">
                <a:latin typeface="Times New Roman" pitchFamily="18" charset="0"/>
                <a:ea typeface="標楷體" pitchFamily="65" charset="-120"/>
              </a:rPr>
              <a:t>大眾媒體</a:t>
            </a:r>
            <a:r>
              <a:rPr lang="zh-TW" altLang="en-US" sz="3200" b="1" spc="-300" dirty="0" smtClean="0">
                <a:latin typeface="Times New Roman" pitchFamily="18" charset="0"/>
                <a:ea typeface="標楷體" pitchFamily="65" charset="-120"/>
              </a:rPr>
              <a:t>充斥膚淺</a:t>
            </a:r>
            <a:r>
              <a:rPr lang="zh-TW" altLang="en-US" sz="3200" b="1" spc="-300" dirty="0">
                <a:latin typeface="Times New Roman" pitchFamily="18" charset="0"/>
                <a:ea typeface="標楷體" pitchFamily="65" charset="-120"/>
              </a:rPr>
              <a:t>、庸俗與片段的節目。</a:t>
            </a:r>
          </a:p>
          <a:p>
            <a:pPr marL="457200" lvl="1" indent="0" eaLnBrk="1" hangingPunct="1">
              <a:lnSpc>
                <a:spcPts val="3600"/>
              </a:lnSpc>
              <a:spcBef>
                <a:spcPts val="0"/>
              </a:spcBef>
              <a:buNone/>
            </a:pPr>
            <a:r>
              <a:rPr lang="en-US" altLang="zh-TW" sz="3200" b="1" spc="-300" dirty="0">
                <a:latin typeface="Times New Roman" pitchFamily="18" charset="0"/>
                <a:ea typeface="標楷體" pitchFamily="65" charset="-120"/>
                <a:sym typeface="Wingdings"/>
              </a:rPr>
              <a:t> </a:t>
            </a:r>
            <a:r>
              <a:rPr lang="en-US" altLang="zh-TW" sz="3200" b="1" spc="-300" dirty="0" smtClean="0">
                <a:latin typeface="Times New Roman" pitchFamily="18" charset="0"/>
                <a:ea typeface="標楷體" pitchFamily="65" charset="-120"/>
                <a:sym typeface="Wingdings"/>
              </a:rPr>
              <a:t>   </a:t>
            </a:r>
            <a:r>
              <a:rPr lang="zh-TW" altLang="en-US" sz="3200" b="1" spc="-300" dirty="0" smtClean="0">
                <a:latin typeface="Times New Roman" pitchFamily="18" charset="0"/>
                <a:ea typeface="標楷體" pitchFamily="65" charset="-120"/>
              </a:rPr>
              <a:t>閱</a:t>
            </a:r>
            <a:r>
              <a:rPr lang="zh-TW" altLang="en-US" sz="3200" b="1" spc="-300" dirty="0">
                <a:latin typeface="Times New Roman" pitchFamily="18" charset="0"/>
                <a:ea typeface="標楷體" pitchFamily="65" charset="-120"/>
              </a:rPr>
              <a:t>聽人逐漸失去判斷能力而形成「總白癡化」。</a:t>
            </a:r>
          </a:p>
          <a:p>
            <a:pPr marL="457200" lvl="1" indent="0" eaLnBrk="1" hangingPunct="1">
              <a:lnSpc>
                <a:spcPts val="3600"/>
              </a:lnSpc>
              <a:spcBef>
                <a:spcPts val="0"/>
              </a:spcBef>
              <a:buNone/>
            </a:pPr>
            <a:endParaRPr lang="en-US" altLang="zh-TW" sz="3200" b="1" spc="-300" dirty="0">
              <a:latin typeface="Times New Roman" pitchFamily="18" charset="0"/>
              <a:ea typeface="標楷體" pitchFamily="65" charset="-120"/>
            </a:endParaRPr>
          </a:p>
          <a:p>
            <a:pPr marL="457200" lvl="1" indent="0" eaLnBrk="1" hangingPunct="1">
              <a:lnSpc>
                <a:spcPts val="3600"/>
              </a:lnSpc>
              <a:spcBef>
                <a:spcPts val="0"/>
              </a:spcBef>
              <a:buNone/>
            </a:pPr>
            <a:r>
              <a:rPr lang="en-US" altLang="zh-TW" sz="3200" b="1" spc="-300" dirty="0" smtClean="0">
                <a:solidFill>
                  <a:srgbClr val="C00000"/>
                </a:solidFill>
                <a:latin typeface="Times New Roman" pitchFamily="18" charset="0"/>
                <a:ea typeface="標楷體" pitchFamily="65" charset="-120"/>
              </a:rPr>
              <a:t> </a:t>
            </a:r>
            <a:r>
              <a:rPr lang="en-US" altLang="zh-TW" sz="3200" b="1" spc="-300" dirty="0" smtClean="0">
                <a:solidFill>
                  <a:srgbClr val="C00000"/>
                </a:solidFill>
                <a:latin typeface="Times New Roman" pitchFamily="18" charset="0"/>
                <a:ea typeface="標楷體" pitchFamily="65" charset="-120"/>
                <a:sym typeface="Wingdings"/>
              </a:rPr>
              <a:t></a:t>
            </a:r>
            <a:r>
              <a:rPr lang="zh-TW" altLang="en-US" sz="3200" b="1" spc="-300" dirty="0" smtClean="0">
                <a:solidFill>
                  <a:srgbClr val="C00000"/>
                </a:solidFill>
                <a:latin typeface="Times New Roman" pitchFamily="18" charset="0"/>
                <a:ea typeface="標楷體" pitchFamily="65" charset="-120"/>
              </a:rPr>
              <a:t>閱</a:t>
            </a:r>
            <a:r>
              <a:rPr lang="zh-TW" altLang="en-US" sz="3200" b="1" spc="-300" dirty="0">
                <a:solidFill>
                  <a:srgbClr val="C00000"/>
                </a:solidFill>
                <a:latin typeface="Times New Roman" pitchFamily="18" charset="0"/>
                <a:ea typeface="標楷體" pitchFamily="65" charset="-120"/>
              </a:rPr>
              <a:t>聽人應時時反思媒體節目內容</a:t>
            </a:r>
            <a:r>
              <a:rPr lang="zh-TW" altLang="en-US" sz="3200" b="1" spc="-300" dirty="0" smtClean="0">
                <a:solidFill>
                  <a:srgbClr val="C00000"/>
                </a:solidFill>
                <a:latin typeface="Times New Roman" pitchFamily="18" charset="0"/>
                <a:ea typeface="標楷體" pitchFamily="65" charset="-120"/>
              </a:rPr>
              <a:t>，</a:t>
            </a:r>
            <a:endParaRPr lang="en-US" altLang="zh-TW" sz="3200" b="1" spc="-300" dirty="0" smtClean="0">
              <a:solidFill>
                <a:srgbClr val="C00000"/>
              </a:solidFill>
              <a:latin typeface="Times New Roman" pitchFamily="18" charset="0"/>
              <a:ea typeface="標楷體" pitchFamily="65" charset="-120"/>
            </a:endParaRPr>
          </a:p>
          <a:p>
            <a:pPr marL="457200" lvl="1" indent="0" eaLnBrk="1" hangingPunct="1">
              <a:lnSpc>
                <a:spcPts val="3600"/>
              </a:lnSpc>
              <a:spcBef>
                <a:spcPts val="0"/>
              </a:spcBef>
              <a:buNone/>
            </a:pPr>
            <a:r>
              <a:rPr lang="en-US" altLang="zh-TW" sz="3200" b="1" spc="-300" dirty="0">
                <a:solidFill>
                  <a:srgbClr val="C00000"/>
                </a:solidFill>
                <a:latin typeface="Times New Roman" pitchFamily="18" charset="0"/>
                <a:ea typeface="標楷體" pitchFamily="65" charset="-120"/>
              </a:rPr>
              <a:t> </a:t>
            </a:r>
            <a:r>
              <a:rPr lang="en-US" altLang="zh-TW" sz="3200" b="1" spc="-300" dirty="0" smtClean="0">
                <a:solidFill>
                  <a:srgbClr val="C00000"/>
                </a:solidFill>
                <a:latin typeface="Times New Roman" pitchFamily="18" charset="0"/>
                <a:ea typeface="標楷體" pitchFamily="65" charset="-120"/>
              </a:rPr>
              <a:t>     </a:t>
            </a:r>
            <a:r>
              <a:rPr lang="zh-TW" altLang="en-US" sz="3200" b="1" spc="-300" dirty="0" smtClean="0">
                <a:solidFill>
                  <a:srgbClr val="C00000"/>
                </a:solidFill>
                <a:latin typeface="Times New Roman" pitchFamily="18" charset="0"/>
                <a:ea typeface="標楷體" pitchFamily="65" charset="-120"/>
              </a:rPr>
              <a:t>或是</a:t>
            </a:r>
            <a:r>
              <a:rPr lang="zh-TW" altLang="en-US" sz="3200" b="1" spc="-300" dirty="0">
                <a:solidFill>
                  <a:srgbClr val="C00000"/>
                </a:solidFill>
                <a:latin typeface="Times New Roman" pitchFamily="18" charset="0"/>
                <a:ea typeface="標楷體" pitchFamily="65" charset="-120"/>
              </a:rPr>
              <a:t>以停看作為反制</a:t>
            </a:r>
            <a:r>
              <a:rPr lang="zh-TW" altLang="en-US" sz="3200" b="1" spc="-300" dirty="0" smtClean="0">
                <a:solidFill>
                  <a:srgbClr val="C00000"/>
                </a:solidFill>
                <a:latin typeface="Times New Roman" pitchFamily="18" charset="0"/>
                <a:ea typeface="標楷體" pitchFamily="65" charset="-120"/>
              </a:rPr>
              <a:t>。</a:t>
            </a:r>
            <a:endParaRPr lang="en-US" altLang="zh-TW" sz="3200" b="1" spc="-300" dirty="0" smtClean="0">
              <a:solidFill>
                <a:srgbClr val="C00000"/>
              </a:solidFill>
              <a:latin typeface="Times New Roman" pitchFamily="18" charset="0"/>
              <a:ea typeface="標楷體" pitchFamily="65" charset="-120"/>
            </a:endParaRPr>
          </a:p>
          <a:p>
            <a:pPr lvl="1" eaLnBrk="1" hangingPunct="1">
              <a:lnSpc>
                <a:spcPts val="3600"/>
              </a:lnSpc>
              <a:spcBef>
                <a:spcPts val="0"/>
              </a:spcBef>
              <a:buFont typeface="Wingdings" pitchFamily="2" charset="2"/>
              <a:buChar char="v"/>
            </a:pPr>
            <a:r>
              <a:rPr lang="zh-TW" altLang="en-US" sz="3200" b="1" spc="-300" dirty="0" smtClean="0">
                <a:solidFill>
                  <a:srgbClr val="0000CC"/>
                </a:solidFill>
                <a:latin typeface="Times New Roman" pitchFamily="18" charset="0"/>
                <a:ea typeface="標楷體" pitchFamily="65" charset="-120"/>
              </a:rPr>
              <a:t>培養</a:t>
            </a:r>
            <a:r>
              <a:rPr lang="zh-TW" altLang="en-US" sz="3200" b="1" spc="-300" dirty="0">
                <a:solidFill>
                  <a:srgbClr val="0000CC"/>
                </a:solidFill>
                <a:latin typeface="Times New Roman" pitchFamily="18" charset="0"/>
                <a:ea typeface="標楷體" pitchFamily="65" charset="-120"/>
              </a:rPr>
              <a:t>「媒體識讀」能力的</a:t>
            </a:r>
            <a:r>
              <a:rPr lang="zh-TW" altLang="en-US" sz="3200" b="1" spc="-300" dirty="0" smtClean="0">
                <a:solidFill>
                  <a:srgbClr val="0000CC"/>
                </a:solidFill>
                <a:latin typeface="Times New Roman" pitchFamily="18" charset="0"/>
                <a:ea typeface="標楷體" pitchFamily="65" charset="-120"/>
              </a:rPr>
              <a:t>重要</a:t>
            </a:r>
            <a:endParaRPr lang="en-US" altLang="zh-TW" sz="3200" b="1" spc="-300" dirty="0">
              <a:solidFill>
                <a:srgbClr val="0000CC"/>
              </a:solidFill>
              <a:latin typeface="Times New Roman" pitchFamily="18" charset="0"/>
              <a:ea typeface="標楷體" pitchFamily="65" charset="-120"/>
            </a:endParaRPr>
          </a:p>
          <a:p>
            <a:pPr marL="457200" lvl="1" indent="0" eaLnBrk="1" hangingPunct="1">
              <a:lnSpc>
                <a:spcPts val="3600"/>
              </a:lnSpc>
              <a:spcBef>
                <a:spcPts val="0"/>
              </a:spcBef>
              <a:buNone/>
            </a:pPr>
            <a:r>
              <a:rPr lang="en-US" altLang="zh-TW" sz="3200" b="1" spc="-300" dirty="0" smtClean="0">
                <a:solidFill>
                  <a:srgbClr val="0000CC"/>
                </a:solidFill>
                <a:latin typeface="Times New Roman" pitchFamily="18" charset="0"/>
                <a:ea typeface="標楷體" pitchFamily="65" charset="-120"/>
              </a:rPr>
              <a:t>     </a:t>
            </a:r>
            <a:r>
              <a:rPr lang="zh-TW" altLang="en-US" sz="3200" b="1" spc="-300" dirty="0" smtClean="0">
                <a:solidFill>
                  <a:srgbClr val="0000CC"/>
                </a:solidFill>
                <a:latin typeface="Times New Roman" pitchFamily="18" charset="0"/>
                <a:ea typeface="標楷體" pitchFamily="65" charset="-120"/>
              </a:rPr>
              <a:t>媒體</a:t>
            </a:r>
            <a:r>
              <a:rPr lang="zh-TW" altLang="en-US" sz="3200" b="1" spc="-300" dirty="0">
                <a:solidFill>
                  <a:srgbClr val="0000CC"/>
                </a:solidFill>
                <a:latin typeface="Times New Roman" pitchFamily="18" charset="0"/>
                <a:ea typeface="標楷體" pitchFamily="65" charset="-120"/>
              </a:rPr>
              <a:t>識讀是指閱聽人認識、思辨、近用及批判</a:t>
            </a:r>
            <a:r>
              <a:rPr lang="zh-TW" altLang="en-US" sz="3200" b="1" spc="-300" dirty="0" smtClean="0">
                <a:solidFill>
                  <a:srgbClr val="0000CC"/>
                </a:solidFill>
                <a:latin typeface="Times New Roman" pitchFamily="18" charset="0"/>
                <a:ea typeface="標楷體" pitchFamily="65" charset="-120"/>
              </a:rPr>
              <a:t>媒</a:t>
            </a:r>
            <a:endParaRPr lang="en-US" altLang="zh-TW" sz="3200" b="1" spc="-300" dirty="0" smtClean="0">
              <a:solidFill>
                <a:srgbClr val="0000CC"/>
              </a:solidFill>
              <a:latin typeface="Times New Roman" pitchFamily="18" charset="0"/>
              <a:ea typeface="標楷體" pitchFamily="65" charset="-120"/>
            </a:endParaRPr>
          </a:p>
          <a:p>
            <a:pPr marL="457200" lvl="1" indent="0" eaLnBrk="1" hangingPunct="1">
              <a:lnSpc>
                <a:spcPts val="3600"/>
              </a:lnSpc>
              <a:spcBef>
                <a:spcPts val="0"/>
              </a:spcBef>
              <a:buNone/>
            </a:pPr>
            <a:r>
              <a:rPr lang="en-US" altLang="zh-TW" sz="3200" b="1" spc="-300" dirty="0">
                <a:solidFill>
                  <a:srgbClr val="0000CC"/>
                </a:solidFill>
                <a:latin typeface="Times New Roman" pitchFamily="18" charset="0"/>
                <a:ea typeface="標楷體" pitchFamily="65" charset="-120"/>
              </a:rPr>
              <a:t> </a:t>
            </a:r>
            <a:r>
              <a:rPr lang="en-US" altLang="zh-TW" sz="3200" b="1" spc="-300" dirty="0" smtClean="0">
                <a:solidFill>
                  <a:srgbClr val="0000CC"/>
                </a:solidFill>
                <a:latin typeface="Times New Roman" pitchFamily="18" charset="0"/>
                <a:ea typeface="標楷體" pitchFamily="65" charset="-120"/>
              </a:rPr>
              <a:t>    </a:t>
            </a:r>
            <a:r>
              <a:rPr lang="zh-TW" altLang="en-US" sz="3200" b="1" spc="-300" dirty="0" smtClean="0">
                <a:solidFill>
                  <a:srgbClr val="0000CC"/>
                </a:solidFill>
                <a:latin typeface="Times New Roman" pitchFamily="18" charset="0"/>
                <a:ea typeface="標楷體" pitchFamily="65" charset="-120"/>
              </a:rPr>
              <a:t>體</a:t>
            </a:r>
            <a:r>
              <a:rPr lang="zh-TW" altLang="en-US" sz="3200" b="1" spc="-300" dirty="0">
                <a:solidFill>
                  <a:srgbClr val="0000CC"/>
                </a:solidFill>
                <a:latin typeface="Times New Roman" pitchFamily="18" charset="0"/>
                <a:ea typeface="標楷體" pitchFamily="65" charset="-120"/>
              </a:rPr>
              <a:t>之能力</a:t>
            </a:r>
            <a:r>
              <a:rPr lang="zh-TW" altLang="en-US" sz="3200" b="1" spc="-300" dirty="0" smtClean="0">
                <a:solidFill>
                  <a:srgbClr val="0000CC"/>
                </a:solidFill>
                <a:latin typeface="Times New Roman" pitchFamily="18" charset="0"/>
                <a:ea typeface="標楷體" pitchFamily="65" charset="-120"/>
              </a:rPr>
              <a:t>。</a:t>
            </a:r>
            <a:r>
              <a:rPr lang="en-US" altLang="zh-TW" sz="3200" b="1" spc="-300" dirty="0" smtClean="0">
                <a:solidFill>
                  <a:srgbClr val="0000CC"/>
                </a:solidFill>
                <a:latin typeface="Times New Roman" pitchFamily="18" charset="0"/>
                <a:ea typeface="標楷體" pitchFamily="65" charset="-120"/>
              </a:rPr>
              <a:t>(</a:t>
            </a:r>
            <a:r>
              <a:rPr lang="zh-TW" altLang="en-US" sz="3200" b="1" spc="-300" dirty="0" smtClean="0">
                <a:solidFill>
                  <a:srgbClr val="0000CC"/>
                </a:solidFill>
                <a:latin typeface="Times New Roman" pitchFamily="18" charset="0"/>
                <a:ea typeface="標楷體" pitchFamily="65" charset="-120"/>
              </a:rPr>
              <a:t>下一頁</a:t>
            </a:r>
            <a:r>
              <a:rPr lang="en-US" altLang="zh-TW" sz="3200" b="1" spc="-300" dirty="0" smtClean="0">
                <a:solidFill>
                  <a:srgbClr val="0000CC"/>
                </a:solidFill>
                <a:latin typeface="Times New Roman" pitchFamily="18" charset="0"/>
                <a:ea typeface="標楷體" pitchFamily="65" charset="-120"/>
              </a:rPr>
              <a:t>)</a:t>
            </a:r>
            <a:endParaRPr lang="zh-TW" altLang="en-US" sz="3200" b="1" spc="-300" dirty="0">
              <a:solidFill>
                <a:srgbClr val="0000CC"/>
              </a:solidFill>
              <a:latin typeface="Times New Roman" pitchFamily="18" charset="0"/>
              <a:ea typeface="標楷體" pitchFamily="65" charset="-120"/>
            </a:endParaRPr>
          </a:p>
          <a:p>
            <a:pPr marL="457200" lvl="1" indent="0" eaLnBrk="1" hangingPunct="1">
              <a:lnSpc>
                <a:spcPts val="3600"/>
              </a:lnSpc>
              <a:spcBef>
                <a:spcPts val="0"/>
              </a:spcBef>
              <a:buNone/>
            </a:pPr>
            <a:endParaRPr lang="zh-TW" altLang="en-US" sz="3200" b="1" spc="-300" dirty="0">
              <a:latin typeface="Times New Roman" pitchFamily="18" charset="0"/>
              <a:ea typeface="標楷體" pitchFamily="65" charset="-120"/>
            </a:endParaRPr>
          </a:p>
        </p:txBody>
      </p:sp>
      <p:sp>
        <p:nvSpPr>
          <p:cNvPr id="5" name="矩形 4"/>
          <p:cNvSpPr/>
          <p:nvPr/>
        </p:nvSpPr>
        <p:spPr>
          <a:xfrm>
            <a:off x="774080" y="332656"/>
            <a:ext cx="5310088"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閱聽人對媒體的反思</a:t>
            </a:r>
            <a:endParaRPr lang="zh-TW" altLang="en-US" sz="1600" spc="-300" dirty="0"/>
          </a:p>
        </p:txBody>
      </p:sp>
      <p:sp>
        <p:nvSpPr>
          <p:cNvPr id="6" name="文字方塊 5"/>
          <p:cNvSpPr txBox="1"/>
          <p:nvPr/>
        </p:nvSpPr>
        <p:spPr>
          <a:xfrm>
            <a:off x="251520" y="1340768"/>
            <a:ext cx="4608512" cy="584775"/>
          </a:xfrm>
          <a:prstGeom prst="rect">
            <a:avLst/>
          </a:prstGeom>
          <a:noFill/>
          <a:ln>
            <a:solidFill>
              <a:srgbClr val="660066"/>
            </a:solidFill>
            <a:prstDash val="dash"/>
          </a:ln>
        </p:spPr>
        <p:txBody>
          <a:bodyPr wrap="square" rtlCol="0">
            <a:spAutoFit/>
          </a:bodyPr>
          <a:lstStyle/>
          <a:p>
            <a:pPr marL="0" lvl="1"/>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660066"/>
                </a:solidFill>
                <a:latin typeface="Times New Roman" pitchFamily="18" charset="0"/>
                <a:ea typeface="標楷體" pitchFamily="65" charset="-120"/>
              </a:rPr>
              <a:t>二</a:t>
            </a:r>
            <a:r>
              <a:rPr lang="en-US" altLang="zh-TW" sz="3200" b="1" spc="-300" dirty="0" smtClean="0">
                <a:solidFill>
                  <a:srgbClr val="660066"/>
                </a:solidFill>
                <a:latin typeface="Times New Roman" pitchFamily="18" charset="0"/>
                <a:ea typeface="標楷體" pitchFamily="65" charset="-120"/>
              </a:rPr>
              <a:t>)</a:t>
            </a:r>
            <a:r>
              <a:rPr lang="zh-TW" altLang="en-US" sz="3200" b="1" spc="-300" dirty="0">
                <a:solidFill>
                  <a:srgbClr val="660066"/>
                </a:solidFill>
                <a:latin typeface="Times New Roman" pitchFamily="18" charset="0"/>
                <a:ea typeface="標楷體" pitchFamily="65" charset="-120"/>
              </a:rPr>
              <a:t>反思「總白癡化」</a:t>
            </a:r>
            <a:r>
              <a:rPr lang="zh-TW" altLang="en-US" sz="3200" b="1" spc="-300" dirty="0" smtClean="0">
                <a:solidFill>
                  <a:srgbClr val="660066"/>
                </a:solidFill>
                <a:latin typeface="Times New Roman" pitchFamily="18" charset="0"/>
                <a:ea typeface="標楷體" pitchFamily="65" charset="-120"/>
              </a:rPr>
              <a:t>危機</a:t>
            </a:r>
            <a:endParaRPr lang="zh-TW" altLang="en-US" sz="3200" b="1" spc="-300" dirty="0">
              <a:solidFill>
                <a:srgbClr val="660066"/>
              </a:solidFill>
              <a:latin typeface="Times New Roman" pitchFamily="18" charset="0"/>
              <a:ea typeface="標楷體" pitchFamily="65" charset="-120"/>
            </a:endParaRPr>
          </a:p>
        </p:txBody>
      </p:sp>
      <p:sp>
        <p:nvSpPr>
          <p:cNvPr id="7" name="文字方塊 6"/>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p.122</a:t>
            </a:r>
            <a:endParaRPr lang="zh-TW" altLang="en-US" sz="3200" b="1" dirty="0">
              <a:solidFill>
                <a:schemeClr val="bg1"/>
              </a:solidFill>
            </a:endParaRPr>
          </a:p>
        </p:txBody>
      </p:sp>
    </p:spTree>
    <p:extLst>
      <p:ext uri="{BB962C8B-B14F-4D97-AF65-F5344CB8AC3E}">
        <p14:creationId xmlns:p14="http://schemas.microsoft.com/office/powerpoint/2010/main" xmlns="" val="721211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a:xfrm>
            <a:off x="1763688" y="274638"/>
            <a:ext cx="4320480" cy="1143000"/>
          </a:xfrm>
        </p:spPr>
        <p:txBody>
          <a:bodyPr/>
          <a:lstStyle/>
          <a:p>
            <a:r>
              <a:rPr lang="zh-TW" altLang="en-US" sz="4600" b="1" dirty="0" smtClean="0">
                <a:solidFill>
                  <a:schemeClr val="hlink"/>
                </a:solidFill>
              </a:rPr>
              <a:t>媒體素養</a:t>
            </a:r>
          </a:p>
        </p:txBody>
      </p:sp>
      <p:sp>
        <p:nvSpPr>
          <p:cNvPr id="7" name="內容版面配置區 2"/>
          <p:cNvSpPr txBox="1">
            <a:spLocks/>
          </p:cNvSpPr>
          <p:nvPr/>
        </p:nvSpPr>
        <p:spPr bwMode="auto">
          <a:xfrm>
            <a:off x="180975" y="1341438"/>
            <a:ext cx="8783638" cy="4967287"/>
          </a:xfrm>
          <a:prstGeom prst="rect">
            <a:avLst/>
          </a:prstGeom>
          <a:noFill/>
          <a:ln w="9525">
            <a:noFill/>
            <a:miter lim="800000"/>
            <a:headEnd/>
            <a:tailEnd/>
          </a:ln>
        </p:spPr>
        <p:txBody>
          <a:bodyPr/>
          <a:lstStyle/>
          <a:p>
            <a:pPr marL="457200" indent="-457200">
              <a:buFont typeface="Arial" pitchFamily="34" charset="0"/>
              <a:buChar char="•"/>
              <a:defRPr/>
            </a:pPr>
            <a:r>
              <a:rPr lang="zh-TW" altLang="en-US" sz="3200" b="1" dirty="0">
                <a:latin typeface="標楷體" pitchFamily="65" charset="-120"/>
                <a:ea typeface="標楷體" pitchFamily="65" charset="-120"/>
              </a:rPr>
              <a:t>又稱「</a:t>
            </a:r>
            <a:r>
              <a:rPr lang="zh-TW" altLang="en-US" sz="3200" b="1" dirty="0">
                <a:solidFill>
                  <a:srgbClr val="0000CC"/>
                </a:solidFill>
                <a:latin typeface="標楷體" pitchFamily="65" charset="-120"/>
                <a:ea typeface="標楷體" pitchFamily="65" charset="-120"/>
              </a:rPr>
              <a:t>媒體識讀</a:t>
            </a:r>
            <a:r>
              <a:rPr lang="zh-TW" altLang="en-US" sz="3200" b="1" dirty="0">
                <a:latin typeface="標楷體" pitchFamily="65" charset="-120"/>
                <a:ea typeface="標楷體" pitchFamily="65" charset="-120"/>
              </a:rPr>
              <a:t>」是指「</a:t>
            </a:r>
            <a:r>
              <a:rPr lang="zh-TW" altLang="en-US" sz="3200" b="1" dirty="0">
                <a:solidFill>
                  <a:srgbClr val="C00000"/>
                </a:solidFill>
                <a:latin typeface="標楷體" pitchFamily="65" charset="-120"/>
                <a:ea typeface="標楷體" pitchFamily="65" charset="-120"/>
              </a:rPr>
              <a:t>閱聽人認識、思辨、近用及批判媒體的知識和能力</a:t>
            </a:r>
            <a:r>
              <a:rPr lang="zh-TW" altLang="en-US" sz="3200" b="1" dirty="0">
                <a:latin typeface="標楷體" pitchFamily="65" charset="-120"/>
                <a:ea typeface="標楷體" pitchFamily="65" charset="-120"/>
              </a:rPr>
              <a:t>」</a:t>
            </a:r>
            <a:r>
              <a:rPr lang="zh-TW" altLang="en-US" sz="3200" b="1" dirty="0">
                <a:ea typeface="新細明體" pitchFamily="18" charset="-120"/>
              </a:rPr>
              <a:t>。</a:t>
            </a:r>
            <a:endParaRPr lang="en-US" altLang="zh-TW" sz="3200" b="1" dirty="0">
              <a:ea typeface="新細明體" pitchFamily="18" charset="-120"/>
            </a:endParaRPr>
          </a:p>
          <a:p>
            <a:pPr marL="342900" indent="-342900" eaLnBrk="0" hangingPunct="0">
              <a:spcBef>
                <a:spcPct val="20000"/>
              </a:spcBef>
              <a:buFont typeface="Arial" charset="0"/>
              <a:buChar char="•"/>
              <a:defRPr/>
            </a:pPr>
            <a:r>
              <a:rPr kumimoji="0" lang="zh-TW" altLang="en-US" sz="3200" b="1" dirty="0">
                <a:solidFill>
                  <a:srgbClr val="C00000"/>
                </a:solidFill>
                <a:latin typeface="+mn-lt"/>
                <a:ea typeface="標楷體" pitchFamily="65" charset="-120"/>
              </a:rPr>
              <a:t>認識媒體：</a:t>
            </a:r>
            <a:r>
              <a:rPr kumimoji="0" lang="zh-TW" altLang="en-US" sz="3200" b="1" dirty="0">
                <a:latin typeface="+mn-lt"/>
                <a:ea typeface="標楷體" pitchFamily="65" charset="-120"/>
              </a:rPr>
              <a:t>閱聽人對於媒體有關議題，應有基本的認識。</a:t>
            </a:r>
          </a:p>
          <a:p>
            <a:pPr marL="342900" indent="-342900" eaLnBrk="0" hangingPunct="0">
              <a:spcBef>
                <a:spcPct val="20000"/>
              </a:spcBef>
              <a:buFont typeface="Arial" charset="0"/>
              <a:buChar char="•"/>
              <a:defRPr/>
            </a:pPr>
            <a:r>
              <a:rPr kumimoji="0" lang="zh-TW" altLang="en-US" sz="3200" b="1" dirty="0">
                <a:solidFill>
                  <a:srgbClr val="C00000"/>
                </a:solidFill>
                <a:latin typeface="+mn-lt"/>
                <a:ea typeface="標楷體" pitchFamily="65" charset="-120"/>
              </a:rPr>
              <a:t>思辨媒體：</a:t>
            </a:r>
            <a:r>
              <a:rPr kumimoji="0" lang="zh-TW" altLang="en-US" sz="3200" b="1" dirty="0">
                <a:latin typeface="+mn-lt"/>
                <a:ea typeface="標楷體" pitchFamily="65" charset="-120"/>
              </a:rPr>
              <a:t>閱聽人對於媒體可能的弊害與媒體風格等，能有反思和區辨的知能。</a:t>
            </a:r>
          </a:p>
          <a:p>
            <a:pPr marL="342900" indent="-342900" eaLnBrk="0" hangingPunct="0">
              <a:spcBef>
                <a:spcPct val="20000"/>
              </a:spcBef>
              <a:buFont typeface="Arial" charset="0"/>
              <a:buChar char="•"/>
              <a:defRPr/>
            </a:pPr>
            <a:r>
              <a:rPr kumimoji="0" lang="zh-TW" altLang="en-US" sz="3200" b="1" dirty="0">
                <a:solidFill>
                  <a:srgbClr val="C00000"/>
                </a:solidFill>
                <a:latin typeface="+mn-lt"/>
                <a:ea typeface="標楷體" pitchFamily="65" charset="-120"/>
              </a:rPr>
              <a:t>近用媒體：</a:t>
            </a:r>
            <a:r>
              <a:rPr kumimoji="0" lang="zh-TW" altLang="en-US" sz="3200" b="1" dirty="0">
                <a:latin typeface="+mn-lt"/>
                <a:ea typeface="標楷體" pitchFamily="65" charset="-120"/>
              </a:rPr>
              <a:t>閱聽人應有接近使用媒體的知能。</a:t>
            </a:r>
          </a:p>
          <a:p>
            <a:pPr marL="342900" indent="-342900" eaLnBrk="0" hangingPunct="0">
              <a:spcBef>
                <a:spcPct val="20000"/>
              </a:spcBef>
              <a:buFont typeface="Arial" charset="0"/>
              <a:buChar char="•"/>
              <a:defRPr/>
            </a:pPr>
            <a:r>
              <a:rPr kumimoji="0" lang="zh-TW" altLang="en-US" sz="3200" b="1" dirty="0">
                <a:solidFill>
                  <a:srgbClr val="C00000"/>
                </a:solidFill>
                <a:latin typeface="+mn-lt"/>
                <a:ea typeface="標楷體" pitchFamily="65" charset="-120"/>
              </a:rPr>
              <a:t>批判媒體：</a:t>
            </a:r>
            <a:r>
              <a:rPr kumimoji="0" lang="zh-TW" altLang="en-US" sz="3200" b="1" dirty="0">
                <a:latin typeface="+mn-lt"/>
                <a:ea typeface="標楷體" pitchFamily="65" charset="-120"/>
              </a:rPr>
              <a:t>閱聽人能對媒體的種種偏失，提出理性批評意見和建設性建議的能力。</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1763688" y="332656"/>
            <a:ext cx="6480720" cy="1143000"/>
          </a:xfrm>
        </p:spPr>
        <p:txBody>
          <a:bodyPr/>
          <a:lstStyle/>
          <a:p>
            <a:r>
              <a:rPr lang="zh-TW" altLang="en-US" sz="4600" b="1" dirty="0" smtClean="0">
                <a:solidFill>
                  <a:srgbClr val="006600"/>
                </a:solidFill>
                <a:latin typeface="標楷體" pitchFamily="65" charset="-120"/>
                <a:ea typeface="標楷體" pitchFamily="65" charset="-120"/>
              </a:rPr>
              <a:t>言論自由與新聞自由</a:t>
            </a:r>
          </a:p>
        </p:txBody>
      </p:sp>
      <p:graphicFrame>
        <p:nvGraphicFramePr>
          <p:cNvPr id="3" name="表格 2"/>
          <p:cNvGraphicFramePr>
            <a:graphicFrameLocks noGrp="1"/>
          </p:cNvGraphicFramePr>
          <p:nvPr/>
        </p:nvGraphicFramePr>
        <p:xfrm>
          <a:off x="468313" y="1803400"/>
          <a:ext cx="8280400" cy="4433912"/>
        </p:xfrm>
        <a:graphic>
          <a:graphicData uri="http://schemas.openxmlformats.org/drawingml/2006/table">
            <a:tbl>
              <a:tblPr/>
              <a:tblGrid>
                <a:gridCol w="4140200"/>
                <a:gridCol w="4140200"/>
              </a:tblGrid>
              <a:tr h="6317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smtClean="0">
                          <a:ln>
                            <a:noFill/>
                          </a:ln>
                          <a:solidFill>
                            <a:schemeClr val="tx1"/>
                          </a:solidFill>
                          <a:effectLst/>
                          <a:latin typeface="Times New Roman" pitchFamily="18" charset="0"/>
                          <a:ea typeface="標楷體" pitchFamily="65" charset="-120"/>
                        </a:rPr>
                        <a:t>言論自由</a:t>
                      </a:r>
                    </a:p>
                  </a:txBody>
                  <a:tcPr marL="91434" marR="91434" marT="45704" marB="4570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smtClean="0">
                          <a:ln>
                            <a:noFill/>
                          </a:ln>
                          <a:solidFill>
                            <a:schemeClr val="tx1"/>
                          </a:solidFill>
                          <a:effectLst/>
                          <a:latin typeface="Times New Roman" pitchFamily="18" charset="0"/>
                          <a:ea typeface="標楷體" pitchFamily="65" charset="-120"/>
                        </a:rPr>
                        <a:t>新聞自由</a:t>
                      </a:r>
                    </a:p>
                  </a:txBody>
                  <a:tcPr marL="91434" marR="91434" marT="45704" marB="4570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r>
              <a:tr h="15544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zh-TW" altLang="zh-TW" sz="3200" b="0" kern="1200" dirty="0" smtClean="0">
                          <a:solidFill>
                            <a:schemeClr val="tx1"/>
                          </a:solidFill>
                          <a:latin typeface="標楷體" pitchFamily="65" charset="-120"/>
                          <a:ea typeface="標楷體" pitchFamily="65" charset="-120"/>
                          <a:cs typeface="+mn-cs"/>
                        </a:rPr>
                        <a:t>發表及聽取他人言論的自由</a:t>
                      </a:r>
                      <a:endParaRPr kumimoji="0" lang="zh-TW" altLang="en-US" sz="3200" b="0" i="0" u="none" strike="noStrike" cap="none" normalizeH="0" baseline="0" dirty="0" smtClean="0">
                        <a:ln>
                          <a:noFill/>
                        </a:ln>
                        <a:solidFill>
                          <a:schemeClr val="hlink"/>
                        </a:solidFill>
                        <a:effectLst/>
                        <a:latin typeface="標楷體" pitchFamily="65" charset="-120"/>
                        <a:ea typeface="標楷體" pitchFamily="65" charset="-120"/>
                      </a:endParaRPr>
                    </a:p>
                  </a:txBody>
                  <a:tcPr marL="91434" marR="91434" marT="45704" marB="4570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zh-TW" altLang="zh-TW" sz="3200" b="0" kern="1200" dirty="0" smtClean="0">
                          <a:solidFill>
                            <a:schemeClr val="tx1"/>
                          </a:solidFill>
                          <a:latin typeface="標楷體" pitchFamily="65" charset="-120"/>
                          <a:ea typeface="標楷體" pitchFamily="65" charset="-120"/>
                          <a:cs typeface="+mn-cs"/>
                        </a:rPr>
                        <a:t>媒體新聞採訪、報導、出版等自由權利</a:t>
                      </a:r>
                      <a:endParaRPr kumimoji="0" lang="zh-TW" altLang="en-US" sz="3200" b="0" i="0" u="none" strike="noStrike" cap="none" normalizeH="0" baseline="0" dirty="0" smtClean="0">
                        <a:ln>
                          <a:noFill/>
                        </a:ln>
                        <a:solidFill>
                          <a:schemeClr val="hlink"/>
                        </a:solidFill>
                        <a:effectLst/>
                        <a:latin typeface="標楷體" pitchFamily="65" charset="-120"/>
                        <a:ea typeface="標楷體" pitchFamily="65" charset="-120"/>
                      </a:endParaRPr>
                    </a:p>
                  </a:txBody>
                  <a:tcPr marL="91434" marR="91434" marT="45704" marB="4570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477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zh-TW" altLang="zh-TW" sz="3200" b="0" kern="1200" dirty="0" smtClean="0">
                          <a:solidFill>
                            <a:schemeClr val="tx1"/>
                          </a:solidFill>
                          <a:latin typeface="標楷體" pitchFamily="65" charset="-120"/>
                          <a:ea typeface="標楷體" pitchFamily="65" charset="-120"/>
                          <a:cs typeface="+mn-cs"/>
                        </a:rPr>
                        <a:t>十七世紀啟蒙運動時代提倡之自由權利內涵，為政府不得干預人民之消極權利</a:t>
                      </a:r>
                      <a:endParaRPr kumimoji="0" lang="zh-TW" altLang="en-US" sz="3200" b="0" i="0" u="none" strike="noStrike" cap="none" normalizeH="0" baseline="0" dirty="0" smtClean="0">
                        <a:ln>
                          <a:noFill/>
                        </a:ln>
                        <a:solidFill>
                          <a:schemeClr val="tx1"/>
                        </a:solidFill>
                        <a:effectLst/>
                        <a:latin typeface="標楷體" pitchFamily="65" charset="-120"/>
                        <a:ea typeface="標楷體" pitchFamily="65" charset="-120"/>
                      </a:endParaRPr>
                    </a:p>
                  </a:txBody>
                  <a:tcPr marL="91434" marR="91434" marT="45704" marB="4570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zh-TW" altLang="zh-TW" sz="3200" b="0" kern="1200" dirty="0" smtClean="0">
                          <a:solidFill>
                            <a:schemeClr val="tx1"/>
                          </a:solidFill>
                          <a:latin typeface="標楷體" pitchFamily="65" charset="-120"/>
                          <a:ea typeface="標楷體" pitchFamily="65" charset="-120"/>
                          <a:cs typeface="+mn-cs"/>
                        </a:rPr>
                        <a:t>為言論自由之一部分，其中又以</a:t>
                      </a:r>
                      <a:r>
                        <a:rPr lang="en-US" altLang="zh-TW" sz="3200" b="0" kern="1200" dirty="0" smtClean="0">
                          <a:solidFill>
                            <a:schemeClr val="tx1"/>
                          </a:solidFill>
                          <a:latin typeface="標楷體" pitchFamily="65" charset="-120"/>
                          <a:ea typeface="標楷體" pitchFamily="65" charset="-120"/>
                          <a:cs typeface="+mn-cs"/>
                        </a:rPr>
                        <a:t>1644 </a:t>
                      </a:r>
                      <a:r>
                        <a:rPr lang="zh-TW" altLang="zh-TW" sz="3200" b="0" kern="1200" dirty="0" smtClean="0">
                          <a:solidFill>
                            <a:schemeClr val="tx1"/>
                          </a:solidFill>
                          <a:latin typeface="標楷體" pitchFamily="65" charset="-120"/>
                          <a:ea typeface="標楷體" pitchFamily="65" charset="-120"/>
                          <a:cs typeface="+mn-cs"/>
                        </a:rPr>
                        <a:t>年約翰‧彌爾頓所著之《論出版自由》為開端</a:t>
                      </a:r>
                      <a:endParaRPr kumimoji="0" lang="zh-TW" altLang="en-US" sz="3200" b="0" i="0" u="none" strike="noStrike" cap="none" normalizeH="0" baseline="0" dirty="0" smtClean="0">
                        <a:ln>
                          <a:noFill/>
                        </a:ln>
                        <a:solidFill>
                          <a:schemeClr val="hlink"/>
                        </a:solidFill>
                        <a:effectLst/>
                        <a:latin typeface="標楷體" pitchFamily="65" charset="-120"/>
                        <a:ea typeface="標楷體" pitchFamily="65" charset="-120"/>
                      </a:endParaRPr>
                    </a:p>
                  </a:txBody>
                  <a:tcPr marL="91434" marR="91434" marT="45704" marB="4570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95536" y="1340768"/>
            <a:ext cx="3816424" cy="792088"/>
          </a:xfrm>
        </p:spPr>
        <p:txBody>
          <a:bodyPr>
            <a:normAutofit/>
          </a:bodyPr>
          <a:lstStyle/>
          <a:p>
            <a:r>
              <a:rPr lang="zh-TW" altLang="en-US" sz="3600" b="1" dirty="0" smtClean="0">
                <a:latin typeface="標楷體" pitchFamily="65" charset="-120"/>
                <a:ea typeface="標楷體" pitchFamily="65" charset="-120"/>
              </a:rPr>
              <a:t>媒體的營利性質</a:t>
            </a:r>
            <a:endParaRPr lang="zh-TW" altLang="en-US" sz="3600" b="1" dirty="0">
              <a:latin typeface="標楷體" pitchFamily="65" charset="-120"/>
              <a:ea typeface="標楷體" pitchFamily="65" charset="-120"/>
            </a:endParaRPr>
          </a:p>
        </p:txBody>
      </p:sp>
      <p:sp>
        <p:nvSpPr>
          <p:cNvPr id="3" name="副標題 2"/>
          <p:cNvSpPr>
            <a:spLocks noGrp="1"/>
          </p:cNvSpPr>
          <p:nvPr>
            <p:ph type="subTitle" idx="1"/>
          </p:nvPr>
        </p:nvSpPr>
        <p:spPr/>
        <p:txBody>
          <a:bodyPr/>
          <a:lstStyle/>
          <a:p>
            <a:endParaRPr lang="zh-TW" alt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 r="-3527" b="47970"/>
          <a:stretch/>
        </p:blipFill>
        <p:spPr bwMode="auto">
          <a:xfrm>
            <a:off x="467544" y="2132856"/>
            <a:ext cx="8453340" cy="4464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矩形 4"/>
          <p:cNvSpPr/>
          <p:nvPr/>
        </p:nvSpPr>
        <p:spPr>
          <a:xfrm>
            <a:off x="774081" y="332656"/>
            <a:ext cx="4878039"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媒體營利與新聞產製</a:t>
            </a:r>
          </a:p>
        </p:txBody>
      </p:sp>
      <p:sp>
        <p:nvSpPr>
          <p:cNvPr id="6" name="文字方塊 5"/>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p.123</a:t>
            </a:r>
            <a:endParaRPr lang="zh-TW" altLang="en-US" sz="3200" b="1" dirty="0">
              <a:solidFill>
                <a:schemeClr val="bg1"/>
              </a:solidFill>
            </a:endParaRPr>
          </a:p>
        </p:txBody>
      </p:sp>
    </p:spTree>
    <p:extLst>
      <p:ext uri="{BB962C8B-B14F-4D97-AF65-F5344CB8AC3E}">
        <p14:creationId xmlns:p14="http://schemas.microsoft.com/office/powerpoint/2010/main" xmlns="" val="1744961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113601" y="1988840"/>
            <a:ext cx="9030399" cy="3024336"/>
          </a:xfrm>
          <a:prstGeom prst="rect">
            <a:avLst/>
          </a:prstGeom>
          <a:solidFill>
            <a:sysClr val="window" lastClr="FFFFFF">
              <a:alpha val="64999"/>
            </a:sys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eaLnBrk="1" hangingPunct="1">
              <a:lnSpc>
                <a:spcPts val="3600"/>
              </a:lnSpc>
              <a:spcBef>
                <a:spcPts val="0"/>
              </a:spcBef>
              <a:buNone/>
            </a:pPr>
            <a:r>
              <a:rPr lang="en-US" altLang="zh-TW" sz="3200" b="1" spc="-300" dirty="0">
                <a:latin typeface="Times New Roman" pitchFamily="18" charset="0"/>
                <a:ea typeface="標楷體" pitchFamily="65" charset="-120"/>
              </a:rPr>
              <a:t>1 </a:t>
            </a:r>
            <a:r>
              <a:rPr lang="en-US" altLang="zh-TW" sz="3200" b="1" spc="-300" dirty="0" smtClean="0">
                <a:latin typeface="Times New Roman" pitchFamily="18" charset="0"/>
                <a:ea typeface="標楷體" pitchFamily="65" charset="-120"/>
              </a:rPr>
              <a:t>.</a:t>
            </a:r>
            <a:r>
              <a:rPr lang="zh-TW" altLang="en-US" sz="3200" b="1" spc="-300" dirty="0" smtClean="0">
                <a:latin typeface="Times New Roman" pitchFamily="18" charset="0"/>
                <a:ea typeface="標楷體" pitchFamily="65" charset="-120"/>
              </a:rPr>
              <a:t>避免</a:t>
            </a:r>
            <a:r>
              <a:rPr lang="zh-TW" altLang="en-US" sz="3200" b="1" spc="-300" dirty="0">
                <a:latin typeface="Times New Roman" pitchFamily="18" charset="0"/>
                <a:ea typeface="標楷體" pitchFamily="65" charset="-120"/>
              </a:rPr>
              <a:t>政府控制媒體</a:t>
            </a:r>
            <a:r>
              <a:rPr lang="zh-TW" altLang="en-US" sz="3200" b="1" spc="-300" dirty="0" smtClean="0">
                <a:latin typeface="Times New Roman" pitchFamily="18" charset="0"/>
                <a:ea typeface="標楷體" pitchFamily="65" charset="-120"/>
              </a:rPr>
              <a:t>，</a:t>
            </a:r>
            <a:r>
              <a:rPr lang="zh-TW" altLang="en-US" sz="3200" b="1" spc="-300" dirty="0" smtClean="0">
                <a:solidFill>
                  <a:srgbClr val="C00000"/>
                </a:solidFill>
                <a:latin typeface="Times New Roman" pitchFamily="18" charset="0"/>
                <a:ea typeface="標楷體" pitchFamily="65" charset="-120"/>
              </a:rPr>
              <a:t>媒體</a:t>
            </a:r>
            <a:r>
              <a:rPr lang="zh-TW" altLang="en-US" sz="3200" b="1" spc="-300" dirty="0">
                <a:solidFill>
                  <a:srgbClr val="C00000"/>
                </a:solidFill>
                <a:latin typeface="Times New Roman" pitchFamily="18" charset="0"/>
                <a:ea typeface="標楷體" pitchFamily="65" charset="-120"/>
              </a:rPr>
              <a:t>多由民間團體經營</a:t>
            </a:r>
            <a:r>
              <a:rPr lang="zh-TW" altLang="en-US" sz="3200" b="1" spc="-300" dirty="0">
                <a:latin typeface="Times New Roman" pitchFamily="18" charset="0"/>
                <a:ea typeface="標楷體" pitchFamily="65" charset="-120"/>
              </a:rPr>
              <a:t>。</a:t>
            </a:r>
          </a:p>
          <a:p>
            <a:pPr marL="457200" lvl="1" indent="0" eaLnBrk="1" hangingPunct="1">
              <a:lnSpc>
                <a:spcPts val="3600"/>
              </a:lnSpc>
              <a:spcBef>
                <a:spcPts val="0"/>
              </a:spcBef>
              <a:buNone/>
            </a:pPr>
            <a:r>
              <a:rPr lang="en-US" altLang="zh-TW" sz="3200" b="1" spc="-300" dirty="0">
                <a:latin typeface="Times New Roman" pitchFamily="18" charset="0"/>
                <a:ea typeface="標楷體" pitchFamily="65" charset="-120"/>
              </a:rPr>
              <a:t>2 </a:t>
            </a:r>
            <a:r>
              <a:rPr lang="en-US" altLang="zh-TW" sz="3200" b="1" spc="-300" dirty="0" smtClean="0">
                <a:latin typeface="Times New Roman" pitchFamily="18" charset="0"/>
                <a:ea typeface="標楷體" pitchFamily="65" charset="-120"/>
              </a:rPr>
              <a:t>.</a:t>
            </a:r>
            <a:r>
              <a:rPr lang="zh-TW" altLang="en-US" sz="3200" b="1" spc="-300" dirty="0" smtClean="0">
                <a:latin typeface="Times New Roman" pitchFamily="18" charset="0"/>
                <a:ea typeface="標楷體" pitchFamily="65" charset="-120"/>
              </a:rPr>
              <a:t>市場</a:t>
            </a:r>
            <a:r>
              <a:rPr lang="zh-TW" altLang="en-US" sz="3200" b="1" spc="-300" dirty="0">
                <a:latin typeface="Times New Roman" pitchFamily="18" charset="0"/>
                <a:ea typeface="標楷體" pitchFamily="65" charset="-120"/>
              </a:rPr>
              <a:t>導向之下，</a:t>
            </a:r>
            <a:r>
              <a:rPr lang="zh-TW" altLang="en-US" sz="3200" b="1" spc="-300" dirty="0">
                <a:solidFill>
                  <a:srgbClr val="C00000"/>
                </a:solidFill>
                <a:latin typeface="Times New Roman" pitchFamily="18" charset="0"/>
                <a:ea typeface="標楷體" pitchFamily="65" charset="-120"/>
              </a:rPr>
              <a:t>媒體本身為營利機構</a:t>
            </a:r>
            <a:r>
              <a:rPr lang="zh-TW" altLang="en-US" sz="3200" b="1" spc="-300" dirty="0">
                <a:latin typeface="Times New Roman" pitchFamily="18" charset="0"/>
                <a:ea typeface="標楷體" pitchFamily="65" charset="-120"/>
              </a:rPr>
              <a:t>。</a:t>
            </a:r>
          </a:p>
          <a:p>
            <a:pPr marL="457200" lvl="1" indent="0" eaLnBrk="1" hangingPunct="1">
              <a:lnSpc>
                <a:spcPts val="3600"/>
              </a:lnSpc>
              <a:spcBef>
                <a:spcPts val="0"/>
              </a:spcBef>
              <a:buNone/>
            </a:pPr>
            <a:r>
              <a:rPr lang="en-US" altLang="zh-TW" sz="3200" b="1" spc="-300" dirty="0">
                <a:latin typeface="Times New Roman" pitchFamily="18" charset="0"/>
                <a:ea typeface="標楷體" pitchFamily="65" charset="-120"/>
              </a:rPr>
              <a:t>3 </a:t>
            </a:r>
            <a:r>
              <a:rPr lang="en-US" altLang="zh-TW" sz="3200" b="1" spc="-300" dirty="0" smtClean="0">
                <a:latin typeface="Times New Roman" pitchFamily="18" charset="0"/>
                <a:ea typeface="標楷體" pitchFamily="65" charset="-120"/>
              </a:rPr>
              <a:t>.</a:t>
            </a:r>
            <a:r>
              <a:rPr lang="zh-TW" altLang="en-US" sz="3200" b="1" spc="-300" dirty="0" smtClean="0">
                <a:latin typeface="Times New Roman" pitchFamily="18" charset="0"/>
                <a:ea typeface="標楷體" pitchFamily="65" charset="-120"/>
              </a:rPr>
              <a:t>媒體</a:t>
            </a:r>
            <a:r>
              <a:rPr lang="zh-TW" altLang="en-US" sz="3200" b="1" spc="-300" dirty="0">
                <a:latin typeface="Times New Roman" pitchFamily="18" charset="0"/>
                <a:ea typeface="標楷體" pitchFamily="65" charset="-120"/>
              </a:rPr>
              <a:t>的</a:t>
            </a:r>
            <a:r>
              <a:rPr lang="zh-TW" altLang="en-US" sz="3200" b="1" spc="-300" dirty="0">
                <a:solidFill>
                  <a:srgbClr val="0000CC"/>
                </a:solidFill>
                <a:latin typeface="Times New Roman" pitchFamily="18" charset="0"/>
                <a:ea typeface="標楷體" pitchFamily="65" charset="-120"/>
              </a:rPr>
              <a:t>營利收入主要來自於廣告</a:t>
            </a:r>
            <a:r>
              <a:rPr lang="zh-TW" altLang="en-US" sz="3200" b="1" spc="-300" dirty="0">
                <a:latin typeface="Times New Roman" pitchFamily="18" charset="0"/>
                <a:ea typeface="標楷體" pitchFamily="65" charset="-120"/>
              </a:rPr>
              <a:t>。</a:t>
            </a:r>
          </a:p>
          <a:p>
            <a:pPr marL="457200" lvl="1" indent="0" eaLnBrk="1" hangingPunct="1">
              <a:lnSpc>
                <a:spcPts val="3600"/>
              </a:lnSpc>
              <a:spcBef>
                <a:spcPts val="0"/>
              </a:spcBef>
              <a:buNone/>
            </a:pPr>
            <a:r>
              <a:rPr lang="en-US" altLang="zh-TW" sz="3200" b="1" spc="-300" dirty="0">
                <a:latin typeface="Times New Roman" pitchFamily="18" charset="0"/>
                <a:ea typeface="標楷體" pitchFamily="65" charset="-120"/>
              </a:rPr>
              <a:t>4 </a:t>
            </a:r>
            <a:r>
              <a:rPr lang="en-US" altLang="zh-TW" sz="3200" b="1" spc="-300" dirty="0" smtClean="0">
                <a:latin typeface="Times New Roman" pitchFamily="18" charset="0"/>
                <a:ea typeface="標楷體" pitchFamily="65" charset="-120"/>
              </a:rPr>
              <a:t>.</a:t>
            </a:r>
            <a:r>
              <a:rPr lang="zh-TW" altLang="en-US" sz="3200" b="1" spc="-300" dirty="0" smtClean="0">
                <a:latin typeface="Times New Roman" pitchFamily="18" charset="0"/>
                <a:ea typeface="標楷體" pitchFamily="65" charset="-120"/>
              </a:rPr>
              <a:t>媒體</a:t>
            </a:r>
            <a:r>
              <a:rPr lang="zh-TW" altLang="en-US" sz="3200" b="1" spc="-300" dirty="0">
                <a:latin typeface="Times New Roman" pitchFamily="18" charset="0"/>
                <a:ea typeface="標楷體" pitchFamily="65" charset="-120"/>
              </a:rPr>
              <a:t>以提高收視率、市場占有率來吸引廣告業主。</a:t>
            </a:r>
          </a:p>
          <a:p>
            <a:pPr marL="457200" lvl="1" indent="0" eaLnBrk="1" hangingPunct="1">
              <a:lnSpc>
                <a:spcPts val="3600"/>
              </a:lnSpc>
              <a:spcBef>
                <a:spcPts val="0"/>
              </a:spcBef>
              <a:buNone/>
            </a:pPr>
            <a:r>
              <a:rPr lang="en-US" altLang="zh-TW" sz="3200" b="1" spc="-300" dirty="0">
                <a:latin typeface="Times New Roman" pitchFamily="18" charset="0"/>
                <a:ea typeface="標楷體" pitchFamily="65" charset="-120"/>
              </a:rPr>
              <a:t>5 </a:t>
            </a:r>
            <a:r>
              <a:rPr lang="en-US" altLang="zh-TW" sz="3200" b="1" spc="-300" dirty="0" smtClean="0">
                <a:latin typeface="Times New Roman" pitchFamily="18" charset="0"/>
                <a:ea typeface="標楷體" pitchFamily="65" charset="-120"/>
              </a:rPr>
              <a:t>.</a:t>
            </a:r>
            <a:r>
              <a:rPr lang="zh-TW" altLang="en-US" sz="3200" b="1" spc="-300" dirty="0" smtClean="0">
                <a:latin typeface="Times New Roman" pitchFamily="18" charset="0"/>
                <a:ea typeface="標楷體" pitchFamily="65" charset="-120"/>
              </a:rPr>
              <a:t>媒體</a:t>
            </a:r>
            <a:r>
              <a:rPr lang="zh-TW" altLang="en-US" sz="3200" b="1" spc="-300" dirty="0">
                <a:latin typeface="Times New Roman" pitchFamily="18" charset="0"/>
                <a:ea typeface="標楷體" pitchFamily="65" charset="-120"/>
              </a:rPr>
              <a:t>也應顧及社會責任，閱聽人與公正機關的</a:t>
            </a:r>
            <a:r>
              <a:rPr lang="zh-TW" altLang="en-US" sz="3200" b="1" spc="-300" dirty="0" smtClean="0">
                <a:latin typeface="Times New Roman" pitchFamily="18" charset="0"/>
                <a:ea typeface="標楷體" pitchFamily="65" charset="-120"/>
              </a:rPr>
              <a:t>監</a:t>
            </a:r>
            <a:endParaRPr lang="en-US" altLang="zh-TW" sz="3200" b="1" spc="-300" dirty="0" smtClean="0">
              <a:latin typeface="Times New Roman" pitchFamily="18" charset="0"/>
              <a:ea typeface="標楷體" pitchFamily="65" charset="-120"/>
            </a:endParaRPr>
          </a:p>
          <a:p>
            <a:pPr marL="457200" lvl="1" indent="0" eaLnBrk="1" hangingPunct="1">
              <a:lnSpc>
                <a:spcPts val="3600"/>
              </a:lnSpc>
              <a:spcBef>
                <a:spcPts val="0"/>
              </a:spcBef>
              <a:buNone/>
            </a:pPr>
            <a:r>
              <a:rPr lang="en-US" altLang="zh-TW" sz="3200" b="1" spc="-300" dirty="0">
                <a:latin typeface="Times New Roman" pitchFamily="18" charset="0"/>
                <a:ea typeface="標楷體" pitchFamily="65" charset="-120"/>
              </a:rPr>
              <a:t> </a:t>
            </a:r>
            <a:r>
              <a:rPr lang="en-US" altLang="zh-TW" sz="3200" b="1" spc="-300" dirty="0" smtClean="0">
                <a:latin typeface="Times New Roman" pitchFamily="18" charset="0"/>
                <a:ea typeface="標楷體" pitchFamily="65" charset="-120"/>
              </a:rPr>
              <a:t>    </a:t>
            </a:r>
            <a:r>
              <a:rPr lang="zh-TW" altLang="en-US" sz="3200" b="1" spc="-300" dirty="0" smtClean="0">
                <a:latin typeface="Times New Roman" pitchFamily="18" charset="0"/>
                <a:ea typeface="標楷體" pitchFamily="65" charset="-120"/>
              </a:rPr>
              <a:t>督</a:t>
            </a:r>
            <a:r>
              <a:rPr lang="zh-TW" altLang="en-US" sz="3200" b="1" spc="-300" dirty="0">
                <a:latin typeface="Times New Roman" pitchFamily="18" charset="0"/>
                <a:ea typeface="標楷體" pitchFamily="65" charset="-120"/>
              </a:rPr>
              <a:t>為積極作法。</a:t>
            </a:r>
          </a:p>
        </p:txBody>
      </p:sp>
      <p:sp>
        <p:nvSpPr>
          <p:cNvPr id="5" name="矩形 4"/>
          <p:cNvSpPr/>
          <p:nvPr/>
        </p:nvSpPr>
        <p:spPr>
          <a:xfrm>
            <a:off x="774081" y="332656"/>
            <a:ext cx="4878039"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媒體營利與新聞產製</a:t>
            </a:r>
          </a:p>
        </p:txBody>
      </p:sp>
      <p:sp>
        <p:nvSpPr>
          <p:cNvPr id="8" name="文字方塊 7"/>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p.123</a:t>
            </a:r>
            <a:endParaRPr lang="zh-TW" altLang="en-US" sz="3200" b="1" dirty="0">
              <a:solidFill>
                <a:schemeClr val="bg1"/>
              </a:solidFill>
            </a:endParaRPr>
          </a:p>
        </p:txBody>
      </p:sp>
      <p:sp>
        <p:nvSpPr>
          <p:cNvPr id="6" name="文字方塊 5"/>
          <p:cNvSpPr txBox="1"/>
          <p:nvPr/>
        </p:nvSpPr>
        <p:spPr>
          <a:xfrm>
            <a:off x="707444" y="1268760"/>
            <a:ext cx="2232248" cy="584775"/>
          </a:xfrm>
          <a:prstGeom prst="rect">
            <a:avLst/>
          </a:prstGeom>
          <a:noFill/>
          <a:ln>
            <a:solidFill>
              <a:srgbClr val="660066"/>
            </a:solidFill>
            <a:prstDash val="dash"/>
          </a:ln>
        </p:spPr>
        <p:txBody>
          <a:bodyPr wrap="square" rtlCol="0">
            <a:spAutoFit/>
          </a:bodyPr>
          <a:lstStyle/>
          <a:p>
            <a:pPr marL="0" lvl="1"/>
            <a:r>
              <a:rPr lang="en-US" altLang="zh-TW" sz="3200" b="1" spc="-300" dirty="0">
                <a:solidFill>
                  <a:srgbClr val="660066"/>
                </a:solidFill>
                <a:latin typeface="Times New Roman" pitchFamily="18" charset="0"/>
                <a:ea typeface="標楷體" pitchFamily="65" charset="-120"/>
              </a:rPr>
              <a:t>(</a:t>
            </a:r>
            <a:r>
              <a:rPr lang="zh-TW" altLang="en-US" sz="3200" b="1" spc="-300" dirty="0">
                <a:solidFill>
                  <a:srgbClr val="660066"/>
                </a:solidFill>
                <a:latin typeface="Times New Roman" pitchFamily="18" charset="0"/>
                <a:ea typeface="標楷體" pitchFamily="65" charset="-120"/>
              </a:rPr>
              <a:t>一</a:t>
            </a:r>
            <a:r>
              <a:rPr lang="en-US" altLang="zh-TW" sz="3200" b="1" spc="-300" dirty="0" smtClean="0">
                <a:solidFill>
                  <a:srgbClr val="660066"/>
                </a:solidFill>
                <a:latin typeface="Times New Roman" pitchFamily="18" charset="0"/>
                <a:ea typeface="標楷體" pitchFamily="65" charset="-120"/>
              </a:rPr>
              <a:t>)</a:t>
            </a:r>
            <a:r>
              <a:rPr lang="zh-TW" altLang="en-US" sz="3200" b="1" spc="-300" dirty="0">
                <a:solidFill>
                  <a:srgbClr val="660066"/>
                </a:solidFill>
                <a:latin typeface="Times New Roman" pitchFamily="18" charset="0"/>
                <a:ea typeface="標楷體" pitchFamily="65" charset="-120"/>
              </a:rPr>
              <a:t>經濟利益</a:t>
            </a:r>
          </a:p>
        </p:txBody>
      </p:sp>
    </p:spTree>
    <p:extLst>
      <p:ext uri="{BB962C8B-B14F-4D97-AF65-F5344CB8AC3E}">
        <p14:creationId xmlns:p14="http://schemas.microsoft.com/office/powerpoint/2010/main" xmlns="" val="891439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7544" y="404664"/>
            <a:ext cx="8352928" cy="3046988"/>
          </a:xfrm>
          <a:prstGeom prst="rect">
            <a:avLst/>
          </a:prstGeom>
        </p:spPr>
        <p:txBody>
          <a:bodyPr wrap="square">
            <a:spAutoFit/>
          </a:bodyPr>
          <a:lstStyle/>
          <a:p>
            <a:pPr marL="457200" indent="-457200">
              <a:buFont typeface="Wingdings" panose="05000000000000000000" pitchFamily="2" charset="2"/>
              <a:buChar char="Ø"/>
            </a:pPr>
            <a:r>
              <a:rPr lang="zh-TW" altLang="en-US" sz="3200" b="1" spc="-300" dirty="0">
                <a:latin typeface="標楷體" panose="03000509000000000000" pitchFamily="65" charset="-120"/>
                <a:ea typeface="標楷體" panose="03000509000000000000" pitchFamily="65" charset="-120"/>
              </a:rPr>
              <a:t>黎智英說</a:t>
            </a:r>
            <a:r>
              <a:rPr lang="en-US" altLang="zh-TW" sz="3200" b="1" spc="-300" dirty="0" smtClean="0">
                <a:latin typeface="標楷體" panose="03000509000000000000" pitchFamily="65" charset="-120"/>
                <a:ea typeface="標楷體" panose="03000509000000000000" pitchFamily="65" charset="-120"/>
              </a:rPr>
              <a:t>:</a:t>
            </a:r>
            <a:r>
              <a:rPr lang="zh-TW" altLang="en-US" sz="3200" b="1" spc="-300" dirty="0" smtClean="0">
                <a:latin typeface="標楷體" panose="03000509000000000000" pitchFamily="65" charset="-120"/>
                <a:ea typeface="標楷體" panose="03000509000000000000" pitchFamily="65" charset="-120"/>
              </a:rPr>
              <a:t>「</a:t>
            </a:r>
            <a:r>
              <a:rPr lang="zh-TW" altLang="en-US" sz="3200" b="1" spc="-300" dirty="0">
                <a:solidFill>
                  <a:srgbClr val="0000CC"/>
                </a:solidFill>
                <a:latin typeface="標楷體" panose="03000509000000000000" pitchFamily="65" charset="-120"/>
                <a:ea typeface="標楷體" panose="03000509000000000000" pitchFamily="65" charset="-120"/>
              </a:rPr>
              <a:t>觀眾要什麼，我們就給</a:t>
            </a:r>
            <a:r>
              <a:rPr lang="zh-TW" altLang="en-US" sz="3200" b="1" spc="-300" dirty="0" smtClean="0">
                <a:solidFill>
                  <a:srgbClr val="0000CC"/>
                </a:solidFill>
                <a:latin typeface="標楷體" panose="03000509000000000000" pitchFamily="65" charset="-120"/>
                <a:ea typeface="標楷體" panose="03000509000000000000" pitchFamily="65" charset="-120"/>
              </a:rPr>
              <a:t>他什麼</a:t>
            </a:r>
            <a:r>
              <a:rPr lang="en-US" altLang="zh-TW" sz="3200" b="1" spc="-300" dirty="0">
                <a:solidFill>
                  <a:srgbClr val="0000CC"/>
                </a:solidFill>
                <a:latin typeface="標楷體" panose="03000509000000000000" pitchFamily="65" charset="-120"/>
                <a:ea typeface="標楷體" panose="03000509000000000000" pitchFamily="65" charset="-120"/>
              </a:rPr>
              <a:t>!</a:t>
            </a:r>
            <a:r>
              <a:rPr lang="zh-TW" altLang="en-US" sz="3200" b="1" spc="-300" dirty="0" smtClean="0">
                <a:latin typeface="標楷體" panose="03000509000000000000" pitchFamily="65" charset="-120"/>
                <a:ea typeface="標楷體" panose="03000509000000000000" pitchFamily="65" charset="-120"/>
              </a:rPr>
              <a:t>」</a:t>
            </a:r>
          </a:p>
          <a:p>
            <a:r>
              <a:rPr lang="zh-TW" altLang="en-US" sz="3200" b="1" spc="-300" dirty="0" smtClean="0">
                <a:latin typeface="標楷體" panose="03000509000000000000" pitchFamily="65" charset="-120"/>
                <a:ea typeface="標楷體" panose="03000509000000000000" pitchFamily="65" charset="-120"/>
                <a:sym typeface="Wingdings"/>
              </a:rPr>
              <a:t>   </a:t>
            </a:r>
            <a:r>
              <a:rPr lang="zh-TW" altLang="en-US" sz="3200" b="1" spc="-300" dirty="0" smtClean="0">
                <a:solidFill>
                  <a:srgbClr val="C00000"/>
                </a:solidFill>
                <a:latin typeface="標楷體" panose="03000509000000000000" pitchFamily="65" charset="-120"/>
                <a:ea typeface="標楷體" panose="03000509000000000000" pitchFamily="65" charset="-120"/>
              </a:rPr>
              <a:t>是</a:t>
            </a:r>
            <a:r>
              <a:rPr lang="zh-TW" altLang="en-US" sz="3200" b="1" spc="-300" dirty="0">
                <a:solidFill>
                  <a:srgbClr val="C00000"/>
                </a:solidFill>
                <a:latin typeface="標楷體" panose="03000509000000000000" pitchFamily="65" charset="-120"/>
                <a:ea typeface="標楷體" panose="03000509000000000000" pitchFamily="65" charset="-120"/>
              </a:rPr>
              <a:t>民主、也是商業</a:t>
            </a:r>
            <a:r>
              <a:rPr lang="zh-TW" altLang="en-US" sz="3200" b="1" spc="-300" dirty="0" smtClean="0">
                <a:solidFill>
                  <a:srgbClr val="C00000"/>
                </a:solidFill>
                <a:latin typeface="標楷體" panose="03000509000000000000" pitchFamily="65" charset="-120"/>
                <a:ea typeface="標楷體" panose="03000509000000000000" pitchFamily="65" charset="-120"/>
              </a:rPr>
              <a:t>利益</a:t>
            </a:r>
            <a:endParaRPr lang="en-US" altLang="zh-TW" sz="3200" b="1" spc="-300" dirty="0" smtClean="0">
              <a:solidFill>
                <a:srgbClr val="C00000"/>
              </a:solidFill>
              <a:latin typeface="標楷體" panose="03000509000000000000" pitchFamily="65" charset="-120"/>
              <a:ea typeface="標楷體" panose="03000509000000000000" pitchFamily="65" charset="-120"/>
            </a:endParaRPr>
          </a:p>
          <a:p>
            <a:endParaRPr lang="en-US" altLang="zh-TW" sz="3200" b="1" spc="-300" dirty="0" smtClean="0">
              <a:solidFill>
                <a:srgbClr val="C00000"/>
              </a:solidFill>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Ø"/>
            </a:pPr>
            <a:r>
              <a:rPr lang="zh-TW" altLang="en-US" sz="3200" b="1" spc="-300" dirty="0">
                <a:latin typeface="標楷體" panose="03000509000000000000" pitchFamily="65" charset="-120"/>
                <a:ea typeface="標楷體" panose="03000509000000000000" pitchFamily="65" charset="-120"/>
              </a:rPr>
              <a:t>黎智英說</a:t>
            </a:r>
            <a:r>
              <a:rPr lang="en-US" altLang="zh-TW" sz="3200" b="1" spc="-300" dirty="0">
                <a:latin typeface="標楷體" panose="03000509000000000000" pitchFamily="65" charset="-120"/>
                <a:ea typeface="標楷體" panose="03000509000000000000" pitchFamily="65" charset="-120"/>
              </a:rPr>
              <a:t>: </a:t>
            </a:r>
            <a:r>
              <a:rPr lang="zh-TW" altLang="en-US" sz="3200" b="1" spc="-300" dirty="0" smtClean="0">
                <a:latin typeface="標楷體" panose="03000509000000000000" pitchFamily="65" charset="-120"/>
                <a:ea typeface="標楷體" panose="03000509000000000000" pitchFamily="65" charset="-120"/>
              </a:rPr>
              <a:t>「</a:t>
            </a:r>
            <a:r>
              <a:rPr lang="zh-TW" altLang="en-US" sz="3200" b="1" spc="-300" dirty="0">
                <a:solidFill>
                  <a:srgbClr val="0000CC"/>
                </a:solidFill>
                <a:latin typeface="標楷體" panose="03000509000000000000" pitchFamily="65" charset="-120"/>
                <a:ea typeface="標楷體" panose="03000509000000000000" pitchFamily="65" charset="-120"/>
              </a:rPr>
              <a:t>我寧願</a:t>
            </a:r>
            <a:r>
              <a:rPr lang="en-US" altLang="zh-TW" sz="3200" b="1" spc="-300" dirty="0">
                <a:solidFill>
                  <a:srgbClr val="0000CC"/>
                </a:solidFill>
                <a:latin typeface="標楷體" panose="03000509000000000000" pitchFamily="65" charset="-120"/>
                <a:ea typeface="標楷體" panose="03000509000000000000" pitchFamily="65" charset="-120"/>
              </a:rPr>
              <a:t>(</a:t>
            </a:r>
            <a:r>
              <a:rPr lang="zh-TW" altLang="en-US" sz="3200" b="1" spc="-300" dirty="0">
                <a:solidFill>
                  <a:srgbClr val="0000CC"/>
                </a:solidFill>
                <a:latin typeface="標楷體" panose="03000509000000000000" pitchFamily="65" charset="-120"/>
                <a:ea typeface="標楷體" panose="03000509000000000000" pitchFamily="65" charset="-120"/>
              </a:rPr>
              <a:t>因報導聳動</a:t>
            </a:r>
            <a:r>
              <a:rPr lang="en-US" altLang="zh-TW" sz="3200" b="1" spc="-300" dirty="0">
                <a:solidFill>
                  <a:srgbClr val="0000CC"/>
                </a:solidFill>
                <a:latin typeface="標楷體" panose="03000509000000000000" pitchFamily="65" charset="-120"/>
                <a:ea typeface="標楷體" panose="03000509000000000000" pitchFamily="65" charset="-120"/>
              </a:rPr>
              <a:t>)</a:t>
            </a:r>
            <a:r>
              <a:rPr lang="zh-TW" altLang="en-US" sz="3200" b="1" spc="-300" dirty="0">
                <a:solidFill>
                  <a:srgbClr val="0000CC"/>
                </a:solidFill>
                <a:latin typeface="標楷體" panose="03000509000000000000" pitchFamily="65" charset="-120"/>
                <a:ea typeface="標楷體" panose="03000509000000000000" pitchFamily="65" charset="-120"/>
              </a:rPr>
              <a:t>被告，我被告代表我有生意，總比我失業的好。</a:t>
            </a:r>
            <a:r>
              <a:rPr lang="zh-TW" altLang="en-US" sz="3200" b="1" spc="-300" dirty="0">
                <a:latin typeface="標楷體" panose="03000509000000000000" pitchFamily="65" charset="-120"/>
                <a:ea typeface="標楷體" panose="03000509000000000000" pitchFamily="65" charset="-120"/>
              </a:rPr>
              <a:t>」</a:t>
            </a:r>
          </a:p>
          <a:p>
            <a:r>
              <a:rPr lang="zh-TW" altLang="en-US" sz="3200" b="1" spc="-300" dirty="0" smtClean="0">
                <a:latin typeface="標楷體" panose="03000509000000000000" pitchFamily="65" charset="-120"/>
                <a:ea typeface="標楷體" panose="03000509000000000000" pitchFamily="65" charset="-120"/>
                <a:sym typeface="Wingdings"/>
              </a:rPr>
              <a:t>   </a:t>
            </a:r>
            <a:r>
              <a:rPr lang="zh-TW" altLang="en-US" sz="3200" b="1" spc="-300" dirty="0" smtClean="0">
                <a:solidFill>
                  <a:srgbClr val="C00000"/>
                </a:solidFill>
                <a:latin typeface="標楷體" panose="03000509000000000000" pitchFamily="65" charset="-120"/>
                <a:ea typeface="標楷體" panose="03000509000000000000" pitchFamily="65" charset="-120"/>
              </a:rPr>
              <a:t>商業</a:t>
            </a:r>
            <a:r>
              <a:rPr lang="zh-TW" altLang="en-US" sz="3200" b="1" spc="-300" dirty="0">
                <a:solidFill>
                  <a:srgbClr val="C00000"/>
                </a:solidFill>
                <a:latin typeface="標楷體" panose="03000509000000000000" pitchFamily="65" charset="-120"/>
                <a:ea typeface="標楷體" panose="03000509000000000000" pitchFamily="65" charset="-120"/>
              </a:rPr>
              <a:t>利益大於民主</a:t>
            </a:r>
            <a:r>
              <a:rPr lang="en-US" altLang="zh-TW" sz="3200" b="1" spc="-300" dirty="0">
                <a:solidFill>
                  <a:srgbClr val="C00000"/>
                </a:solidFill>
                <a:latin typeface="標楷體" panose="03000509000000000000" pitchFamily="65" charset="-120"/>
                <a:ea typeface="標楷體" panose="03000509000000000000" pitchFamily="65" charset="-120"/>
              </a:rPr>
              <a:t>?</a:t>
            </a:r>
            <a:endParaRPr lang="zh-TW" altLang="en-US" sz="3200" b="1" spc="-300" dirty="0">
              <a:solidFill>
                <a:srgbClr val="C00000"/>
              </a:solidFill>
              <a:latin typeface="標楷體" panose="03000509000000000000" pitchFamily="65" charset="-120"/>
              <a:ea typeface="標楷體" panose="03000509000000000000" pitchFamily="65" charset="-12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59" y="2996952"/>
            <a:ext cx="7354019" cy="35118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92385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179512" y="1916832"/>
            <a:ext cx="8721070" cy="4725144"/>
          </a:xfrm>
          <a:prstGeom prst="rect">
            <a:avLst/>
          </a:prstGeom>
          <a:solidFill>
            <a:sysClr val="window" lastClr="FFFFFF">
              <a:alpha val="64999"/>
            </a:sys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14350" eaLnBrk="1" hangingPunct="1">
              <a:lnSpc>
                <a:spcPts val="3600"/>
              </a:lnSpc>
              <a:spcBef>
                <a:spcPts val="0"/>
              </a:spcBef>
              <a:buFont typeface="+mj-lt"/>
              <a:buAutoNum type="arabicPeriod"/>
            </a:pPr>
            <a:r>
              <a:rPr lang="zh-TW" altLang="en-US" sz="3200" b="1" spc="-300" dirty="0" smtClean="0">
                <a:solidFill>
                  <a:srgbClr val="C00000"/>
                </a:solidFill>
                <a:latin typeface="Times New Roman" pitchFamily="18" charset="0"/>
                <a:ea typeface="標楷體" pitchFamily="65" charset="-120"/>
              </a:rPr>
              <a:t>政治</a:t>
            </a:r>
            <a:r>
              <a:rPr lang="zh-TW" altLang="en-US" sz="3200" b="1" spc="-300" dirty="0">
                <a:solidFill>
                  <a:srgbClr val="C00000"/>
                </a:solidFill>
                <a:latin typeface="Times New Roman" pitchFamily="18" charset="0"/>
                <a:ea typeface="標楷體" pitchFamily="65" charset="-120"/>
              </a:rPr>
              <a:t>影響力有助於經濟利益</a:t>
            </a:r>
            <a:r>
              <a:rPr lang="zh-TW" altLang="en-US" sz="3200" b="1" spc="-300" dirty="0">
                <a:latin typeface="Times New Roman" pitchFamily="18" charset="0"/>
                <a:ea typeface="標楷體" pitchFamily="65" charset="-120"/>
              </a:rPr>
              <a:t>。</a:t>
            </a:r>
          </a:p>
          <a:p>
            <a:pPr marL="971550" lvl="1" indent="-514350" eaLnBrk="1" hangingPunct="1">
              <a:lnSpc>
                <a:spcPts val="3600"/>
              </a:lnSpc>
              <a:spcBef>
                <a:spcPts val="0"/>
              </a:spcBef>
              <a:buFont typeface="+mj-lt"/>
              <a:buAutoNum type="arabicPeriod"/>
            </a:pPr>
            <a:r>
              <a:rPr lang="zh-TW" altLang="en-US" sz="3200" b="1" spc="-300" dirty="0" smtClean="0">
                <a:latin typeface="Times New Roman" pitchFamily="18" charset="0"/>
                <a:ea typeface="標楷體" pitchFamily="65" charset="-120"/>
              </a:rPr>
              <a:t>獲得</a:t>
            </a:r>
            <a:r>
              <a:rPr lang="zh-TW" altLang="en-US" sz="3200" b="1" spc="-300" dirty="0">
                <a:latin typeface="Times New Roman" pitchFamily="18" charset="0"/>
                <a:ea typeface="標楷體" pitchFamily="65" charset="-120"/>
              </a:rPr>
              <a:t>執政黨信賴之媒體可取得較多政府廣告經費。</a:t>
            </a:r>
          </a:p>
          <a:p>
            <a:pPr marL="971550" lvl="1" indent="-514350" eaLnBrk="1" hangingPunct="1">
              <a:lnSpc>
                <a:spcPts val="3600"/>
              </a:lnSpc>
              <a:spcBef>
                <a:spcPts val="0"/>
              </a:spcBef>
              <a:buFont typeface="+mj-lt"/>
              <a:buAutoNum type="arabicPeriod"/>
            </a:pPr>
            <a:r>
              <a:rPr lang="zh-TW" altLang="en-US" sz="3200" b="1" spc="-300" dirty="0" smtClean="0">
                <a:solidFill>
                  <a:srgbClr val="C00000"/>
                </a:solidFill>
                <a:latin typeface="Times New Roman" pitchFamily="18" charset="0"/>
                <a:ea typeface="標楷體" pitchFamily="65" charset="-120"/>
              </a:rPr>
              <a:t>遷就</a:t>
            </a:r>
            <a:r>
              <a:rPr lang="zh-TW" altLang="en-US" sz="3200" b="1" spc="-300" dirty="0">
                <a:solidFill>
                  <a:srgbClr val="C00000"/>
                </a:solidFill>
                <a:latin typeface="Times New Roman" pitchFamily="18" charset="0"/>
                <a:ea typeface="標楷體" pitchFamily="65" charset="-120"/>
              </a:rPr>
              <a:t>政治現實的結果</a:t>
            </a:r>
            <a:r>
              <a:rPr lang="zh-TW" altLang="en-US" sz="3200" b="1" spc="-300" dirty="0">
                <a:latin typeface="Times New Roman" pitchFamily="18" charset="0"/>
                <a:ea typeface="標楷體" pitchFamily="65" charset="-120"/>
              </a:rPr>
              <a:t>造成</a:t>
            </a:r>
            <a:r>
              <a:rPr lang="zh-TW" altLang="en-US" sz="3200" b="1" spc="-300" dirty="0">
                <a:solidFill>
                  <a:srgbClr val="C00000"/>
                </a:solidFill>
                <a:latin typeface="Times New Roman" pitchFamily="18" charset="0"/>
                <a:ea typeface="標楷體" pitchFamily="65" charset="-120"/>
              </a:rPr>
              <a:t>媒體失去</a:t>
            </a:r>
            <a:r>
              <a:rPr lang="zh-TW" altLang="en-US" sz="3200" b="1" spc="-300" dirty="0">
                <a:latin typeface="Times New Roman" pitchFamily="18" charset="0"/>
                <a:ea typeface="標楷體" pitchFamily="65" charset="-120"/>
              </a:rPr>
              <a:t>其監督政府的</a:t>
            </a:r>
            <a:r>
              <a:rPr lang="zh-TW" altLang="en-US" sz="3200" b="1" spc="-300" dirty="0">
                <a:solidFill>
                  <a:srgbClr val="C00000"/>
                </a:solidFill>
                <a:latin typeface="Times New Roman" pitchFamily="18" charset="0"/>
                <a:ea typeface="標楷體" pitchFamily="65" charset="-120"/>
              </a:rPr>
              <a:t>「第四權」功能。</a:t>
            </a:r>
          </a:p>
        </p:txBody>
      </p:sp>
      <p:sp>
        <p:nvSpPr>
          <p:cNvPr id="6" name="文字方塊 5"/>
          <p:cNvSpPr txBox="1"/>
          <p:nvPr/>
        </p:nvSpPr>
        <p:spPr>
          <a:xfrm>
            <a:off x="611560" y="1241038"/>
            <a:ext cx="2457523" cy="584775"/>
          </a:xfrm>
          <a:prstGeom prst="rect">
            <a:avLst/>
          </a:prstGeom>
          <a:noFill/>
          <a:ln>
            <a:solidFill>
              <a:srgbClr val="660066"/>
            </a:solidFill>
            <a:prstDash val="dash"/>
          </a:ln>
        </p:spPr>
        <p:txBody>
          <a:bodyPr wrap="square" rtlCol="0">
            <a:spAutoFit/>
          </a:bodyPr>
          <a:lstStyle/>
          <a:p>
            <a:pPr marL="0" lvl="1"/>
            <a:r>
              <a:rPr lang="en-US" altLang="zh-TW" sz="3200" b="1" spc="-300" dirty="0">
                <a:solidFill>
                  <a:srgbClr val="660066"/>
                </a:solidFill>
                <a:latin typeface="Times New Roman" pitchFamily="18" charset="0"/>
                <a:ea typeface="標楷體" pitchFamily="65" charset="-120"/>
              </a:rPr>
              <a:t>(</a:t>
            </a:r>
            <a:r>
              <a:rPr lang="zh-TW" altLang="en-US" sz="3200" b="1" spc="-300" dirty="0">
                <a:solidFill>
                  <a:srgbClr val="660066"/>
                </a:solidFill>
                <a:latin typeface="Times New Roman" pitchFamily="18" charset="0"/>
                <a:ea typeface="標楷體" pitchFamily="65" charset="-120"/>
              </a:rPr>
              <a:t>二</a:t>
            </a:r>
            <a:r>
              <a:rPr lang="en-US" altLang="zh-TW" sz="3200" b="1" spc="-300" dirty="0">
                <a:solidFill>
                  <a:srgbClr val="660066"/>
                </a:solidFill>
                <a:latin typeface="Times New Roman" pitchFamily="18" charset="0"/>
                <a:ea typeface="標楷體" pitchFamily="65" charset="-120"/>
              </a:rPr>
              <a:t>)</a:t>
            </a:r>
            <a:r>
              <a:rPr lang="zh-TW" altLang="en-US" sz="3200" b="1" spc="-300" dirty="0">
                <a:solidFill>
                  <a:srgbClr val="660066"/>
                </a:solidFill>
                <a:latin typeface="Times New Roman" pitchFamily="18" charset="0"/>
                <a:ea typeface="標楷體" pitchFamily="65" charset="-120"/>
              </a:rPr>
              <a:t>政治利益</a:t>
            </a:r>
          </a:p>
        </p:txBody>
      </p:sp>
      <p:sp>
        <p:nvSpPr>
          <p:cNvPr id="7" name="文字方塊 6"/>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p.124</a:t>
            </a:r>
            <a:endParaRPr lang="zh-TW" altLang="en-US" sz="3200" b="1" dirty="0">
              <a:solidFill>
                <a:schemeClr val="bg1"/>
              </a:solidFill>
            </a:endParaRPr>
          </a:p>
        </p:txBody>
      </p:sp>
      <p:sp>
        <p:nvSpPr>
          <p:cNvPr id="8" name="矩形 7"/>
          <p:cNvSpPr/>
          <p:nvPr/>
        </p:nvSpPr>
        <p:spPr>
          <a:xfrm>
            <a:off x="630063" y="283295"/>
            <a:ext cx="4878039"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媒體營利與新聞產製</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2" y="3933056"/>
            <a:ext cx="3816424" cy="32007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1663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8" name="Picture 8" descr="G:\TO子欣0601\L6\圖檔\6-37\6-37-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4425" y="1589088"/>
            <a:ext cx="3816350" cy="450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50" name="Picture 10" descr="G:\TO子欣0601\L6\圖檔\6-37\6-37-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4000" y="1957388"/>
            <a:ext cx="3046413" cy="67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9" name="Picture 9" descr="G:\TO子欣0601\L6\圖檔\6-37\6-37-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38525" y="1268413"/>
            <a:ext cx="4373563" cy="97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51" name="Picture 11" descr="G:\TO子欣0601\L6\圖檔\6-37\6-37-3.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91050" y="2420938"/>
            <a:ext cx="719138"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52" name="Picture 12" descr="G:\TO子欣0601\L6\圖檔\6-37\6-37-4.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57888" y="2420938"/>
            <a:ext cx="720725"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53" name="Picture 13" descr="G:\TO子欣0601\L6\圖檔\6-37\6-37-5.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18025" y="3213100"/>
            <a:ext cx="720725"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54" name="Picture 14" descr="G:\TO子欣0601\L6\圖檔\6-37\6-37-6.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310188" y="3213100"/>
            <a:ext cx="720725"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55" name="Picture 15" descr="G:\TO子欣0601\L6\圖檔\6-37\6-37-7.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591050" y="3933825"/>
            <a:ext cx="719138"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56" name="Picture 16" descr="G:\TO子欣0601\L6\圖檔\6-37\6-37-8.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383213" y="4005263"/>
            <a:ext cx="10080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57" name="Picture 17" descr="G:\TO子欣0601\L6\圖檔\6-37\6-37-9.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733925" y="4652963"/>
            <a:ext cx="865188" cy="45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58" name="Picture 18" descr="G:\TO子欣0601\L6\圖檔\6-37\6-37-10.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670550" y="4637088"/>
            <a:ext cx="720725"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59" name="Picture 19" descr="G:\TO子欣0601\L6\圖檔\6-37\6-37-11.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094288" y="5300663"/>
            <a:ext cx="949325"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86" name="Picture 22" descr="6-37-5-1"/>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6300788" y="3502025"/>
            <a:ext cx="719137"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35" name="Picture 23" descr="圖6-11"/>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684213" y="1773238"/>
            <a:ext cx="3584575" cy="1755775"/>
          </a:xfrm>
          <a:prstGeom prst="rect">
            <a:avLst/>
          </a:prstGeom>
          <a:noFill/>
          <a:extLst>
            <a:ext uri="{909E8E84-426E-40DD-AFC4-6F175D3DCCD1}">
              <a14:hiddenFill xmlns:a14="http://schemas.microsoft.com/office/drawing/2010/main" xmlns="">
                <a:solidFill>
                  <a:srgbClr val="FFFFFF"/>
                </a:solidFill>
              </a14:hiddenFill>
            </a:ext>
          </a:extLst>
        </p:spPr>
      </p:pic>
      <p:pic>
        <p:nvPicPr>
          <p:cNvPr id="38936" name="Picture 24" descr="圖6-112"/>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496888" y="3659188"/>
            <a:ext cx="3973512" cy="1603375"/>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文字方塊 21"/>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p.124</a:t>
            </a:r>
            <a:endParaRPr lang="zh-TW" altLang="en-US" sz="3200" b="1" dirty="0">
              <a:solidFill>
                <a:schemeClr val="bg1"/>
              </a:solidFill>
            </a:endParaRPr>
          </a:p>
        </p:txBody>
      </p:sp>
      <p:sp>
        <p:nvSpPr>
          <p:cNvPr id="23" name="矩形 22"/>
          <p:cNvSpPr/>
          <p:nvPr/>
        </p:nvSpPr>
        <p:spPr>
          <a:xfrm>
            <a:off x="630063" y="283295"/>
            <a:ext cx="3899335"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新聞資訊的產製</a:t>
            </a:r>
          </a:p>
        </p:txBody>
      </p:sp>
    </p:spTree>
    <p:extLst>
      <p:ext uri="{BB962C8B-B14F-4D97-AF65-F5344CB8AC3E}">
        <p14:creationId xmlns:p14="http://schemas.microsoft.com/office/powerpoint/2010/main" xmlns="" val="2093350879"/>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5848"/>
                                        </p:tgtEl>
                                        <p:attrNameLst>
                                          <p:attrName>style.visibility</p:attrName>
                                        </p:attrNameLst>
                                      </p:cBhvr>
                                      <p:to>
                                        <p:strVal val="visible"/>
                                      </p:to>
                                    </p:set>
                                    <p:animEffect transition="in" filter="fade">
                                      <p:cBhvr>
                                        <p:cTn id="7" dur="500"/>
                                        <p:tgtEl>
                                          <p:spTgt spid="35848"/>
                                        </p:tgtEl>
                                      </p:cBhvr>
                                    </p:animEffect>
                                  </p:childTnLst>
                                </p:cTn>
                              </p:par>
                            </p:childTnLst>
                          </p:cTn>
                        </p:par>
                        <p:par>
                          <p:cTn id="8" fill="hold" nodeType="afterGroup">
                            <p:stCondLst>
                              <p:cond delay="500"/>
                            </p:stCondLst>
                            <p:childTnLst>
                              <p:par>
                                <p:cTn id="9" presetID="10" presetClass="entr" presetSubtype="0" fill="hold" nodeType="afterEffect">
                                  <p:stCondLst>
                                    <p:cond delay="300"/>
                                  </p:stCondLst>
                                  <p:childTnLst>
                                    <p:set>
                                      <p:cBhvr>
                                        <p:cTn id="10" dur="1" fill="hold">
                                          <p:stCondLst>
                                            <p:cond delay="0"/>
                                          </p:stCondLst>
                                        </p:cTn>
                                        <p:tgtEl>
                                          <p:spTgt spid="35849"/>
                                        </p:tgtEl>
                                        <p:attrNameLst>
                                          <p:attrName>style.visibility</p:attrName>
                                        </p:attrNameLst>
                                      </p:cBhvr>
                                      <p:to>
                                        <p:strVal val="visible"/>
                                      </p:to>
                                    </p:set>
                                    <p:animEffect transition="in" filter="fade">
                                      <p:cBhvr>
                                        <p:cTn id="11" dur="500"/>
                                        <p:tgtEl>
                                          <p:spTgt spid="35849"/>
                                        </p:tgtEl>
                                      </p:cBhvr>
                                    </p:animEffect>
                                  </p:childTnLst>
                                </p:cTn>
                              </p:par>
                            </p:childTnLst>
                          </p:cTn>
                        </p:par>
                        <p:par>
                          <p:cTn id="12" fill="hold" nodeType="afterGroup">
                            <p:stCondLst>
                              <p:cond delay="1300"/>
                            </p:stCondLst>
                            <p:childTnLst>
                              <p:par>
                                <p:cTn id="13" presetID="22" presetClass="entr" presetSubtype="1" fill="hold" nodeType="afterEffect">
                                  <p:stCondLst>
                                    <p:cond delay="300"/>
                                  </p:stCondLst>
                                  <p:childTnLst>
                                    <p:set>
                                      <p:cBhvr>
                                        <p:cTn id="14" dur="1" fill="hold">
                                          <p:stCondLst>
                                            <p:cond delay="0"/>
                                          </p:stCondLst>
                                        </p:cTn>
                                        <p:tgtEl>
                                          <p:spTgt spid="35850"/>
                                        </p:tgtEl>
                                        <p:attrNameLst>
                                          <p:attrName>style.visibility</p:attrName>
                                        </p:attrNameLst>
                                      </p:cBhvr>
                                      <p:to>
                                        <p:strVal val="visible"/>
                                      </p:to>
                                    </p:set>
                                    <p:animEffect transition="in" filter="wipe(up)">
                                      <p:cBhvr>
                                        <p:cTn id="15" dur="500"/>
                                        <p:tgtEl>
                                          <p:spTgt spid="35850"/>
                                        </p:tgtEl>
                                      </p:cBhvr>
                                    </p:animEffect>
                                  </p:childTnLst>
                                </p:cTn>
                              </p:par>
                            </p:childTnLst>
                          </p:cTn>
                        </p:par>
                        <p:par>
                          <p:cTn id="16" fill="hold" nodeType="afterGroup">
                            <p:stCondLst>
                              <p:cond delay="2100"/>
                            </p:stCondLst>
                            <p:childTnLst>
                              <p:par>
                                <p:cTn id="17" presetID="10" presetClass="entr" presetSubtype="0" fill="hold" nodeType="afterEffect">
                                  <p:stCondLst>
                                    <p:cond delay="300"/>
                                  </p:stCondLst>
                                  <p:childTnLst>
                                    <p:set>
                                      <p:cBhvr>
                                        <p:cTn id="18" dur="1" fill="hold">
                                          <p:stCondLst>
                                            <p:cond delay="0"/>
                                          </p:stCondLst>
                                        </p:cTn>
                                        <p:tgtEl>
                                          <p:spTgt spid="35851"/>
                                        </p:tgtEl>
                                        <p:attrNameLst>
                                          <p:attrName>style.visibility</p:attrName>
                                        </p:attrNameLst>
                                      </p:cBhvr>
                                      <p:to>
                                        <p:strVal val="visible"/>
                                      </p:to>
                                    </p:set>
                                    <p:animEffect transition="in" filter="fade">
                                      <p:cBhvr>
                                        <p:cTn id="19" dur="500"/>
                                        <p:tgtEl>
                                          <p:spTgt spid="35851"/>
                                        </p:tgtEl>
                                      </p:cBhvr>
                                    </p:animEffect>
                                  </p:childTnLst>
                                </p:cTn>
                              </p:par>
                            </p:childTnLst>
                          </p:cTn>
                        </p:par>
                        <p:par>
                          <p:cTn id="20" fill="hold" nodeType="afterGroup">
                            <p:stCondLst>
                              <p:cond delay="2900"/>
                            </p:stCondLst>
                            <p:childTnLst>
                              <p:par>
                                <p:cTn id="21" presetID="10" presetClass="entr" presetSubtype="0" fill="hold" nodeType="afterEffect">
                                  <p:stCondLst>
                                    <p:cond delay="300"/>
                                  </p:stCondLst>
                                  <p:childTnLst>
                                    <p:set>
                                      <p:cBhvr>
                                        <p:cTn id="22" dur="1" fill="hold">
                                          <p:stCondLst>
                                            <p:cond delay="0"/>
                                          </p:stCondLst>
                                        </p:cTn>
                                        <p:tgtEl>
                                          <p:spTgt spid="35852"/>
                                        </p:tgtEl>
                                        <p:attrNameLst>
                                          <p:attrName>style.visibility</p:attrName>
                                        </p:attrNameLst>
                                      </p:cBhvr>
                                      <p:to>
                                        <p:strVal val="visible"/>
                                      </p:to>
                                    </p:set>
                                    <p:animEffect transition="in" filter="fade">
                                      <p:cBhvr>
                                        <p:cTn id="23" dur="500"/>
                                        <p:tgtEl>
                                          <p:spTgt spid="35852"/>
                                        </p:tgtEl>
                                      </p:cBhvr>
                                    </p:animEffect>
                                  </p:childTnLst>
                                </p:cTn>
                              </p:par>
                            </p:childTnLst>
                          </p:cTn>
                        </p:par>
                        <p:par>
                          <p:cTn id="24" fill="hold" nodeType="afterGroup">
                            <p:stCondLst>
                              <p:cond delay="3700"/>
                            </p:stCondLst>
                            <p:childTnLst>
                              <p:par>
                                <p:cTn id="25" presetID="10" presetClass="entr" presetSubtype="0" fill="hold" nodeType="afterEffect">
                                  <p:stCondLst>
                                    <p:cond delay="300"/>
                                  </p:stCondLst>
                                  <p:childTnLst>
                                    <p:set>
                                      <p:cBhvr>
                                        <p:cTn id="26" dur="1" fill="hold">
                                          <p:stCondLst>
                                            <p:cond delay="0"/>
                                          </p:stCondLst>
                                        </p:cTn>
                                        <p:tgtEl>
                                          <p:spTgt spid="35853"/>
                                        </p:tgtEl>
                                        <p:attrNameLst>
                                          <p:attrName>style.visibility</p:attrName>
                                        </p:attrNameLst>
                                      </p:cBhvr>
                                      <p:to>
                                        <p:strVal val="visible"/>
                                      </p:to>
                                    </p:set>
                                    <p:animEffect transition="in" filter="fade">
                                      <p:cBhvr>
                                        <p:cTn id="27" dur="500"/>
                                        <p:tgtEl>
                                          <p:spTgt spid="35853"/>
                                        </p:tgtEl>
                                      </p:cBhvr>
                                    </p:animEffect>
                                  </p:childTnLst>
                                </p:cTn>
                              </p:par>
                            </p:childTnLst>
                          </p:cTn>
                        </p:par>
                        <p:par>
                          <p:cTn id="28" fill="hold" nodeType="afterGroup">
                            <p:stCondLst>
                              <p:cond delay="4500"/>
                            </p:stCondLst>
                            <p:childTnLst>
                              <p:par>
                                <p:cTn id="29" presetID="10" presetClass="entr" presetSubtype="0" fill="hold" nodeType="afterEffect">
                                  <p:stCondLst>
                                    <p:cond delay="300"/>
                                  </p:stCondLst>
                                  <p:childTnLst>
                                    <p:set>
                                      <p:cBhvr>
                                        <p:cTn id="30" dur="1" fill="hold">
                                          <p:stCondLst>
                                            <p:cond delay="0"/>
                                          </p:stCondLst>
                                        </p:cTn>
                                        <p:tgtEl>
                                          <p:spTgt spid="35854"/>
                                        </p:tgtEl>
                                        <p:attrNameLst>
                                          <p:attrName>style.visibility</p:attrName>
                                        </p:attrNameLst>
                                      </p:cBhvr>
                                      <p:to>
                                        <p:strVal val="visible"/>
                                      </p:to>
                                    </p:set>
                                    <p:animEffect transition="in" filter="fade">
                                      <p:cBhvr>
                                        <p:cTn id="31" dur="500"/>
                                        <p:tgtEl>
                                          <p:spTgt spid="35854"/>
                                        </p:tgtEl>
                                      </p:cBhvr>
                                    </p:animEffect>
                                  </p:childTnLst>
                                </p:cTn>
                              </p:par>
                            </p:childTnLst>
                          </p:cTn>
                        </p:par>
                        <p:par>
                          <p:cTn id="32" fill="hold" nodeType="afterGroup">
                            <p:stCondLst>
                              <p:cond delay="5300"/>
                            </p:stCondLst>
                            <p:childTnLst>
                              <p:par>
                                <p:cTn id="33" presetID="10" presetClass="entr" presetSubtype="0" fill="hold" nodeType="afterEffect">
                                  <p:stCondLst>
                                    <p:cond delay="0"/>
                                  </p:stCondLst>
                                  <p:childTnLst>
                                    <p:set>
                                      <p:cBhvr>
                                        <p:cTn id="34" dur="1" fill="hold">
                                          <p:stCondLst>
                                            <p:cond delay="0"/>
                                          </p:stCondLst>
                                        </p:cTn>
                                        <p:tgtEl>
                                          <p:spTgt spid="36886"/>
                                        </p:tgtEl>
                                        <p:attrNameLst>
                                          <p:attrName>style.visibility</p:attrName>
                                        </p:attrNameLst>
                                      </p:cBhvr>
                                      <p:to>
                                        <p:strVal val="visible"/>
                                      </p:to>
                                    </p:set>
                                    <p:animEffect transition="in" filter="fade">
                                      <p:cBhvr>
                                        <p:cTn id="35" dur="500"/>
                                        <p:tgtEl>
                                          <p:spTgt spid="36886"/>
                                        </p:tgtEl>
                                      </p:cBhvr>
                                    </p:animEffect>
                                  </p:childTnLst>
                                </p:cTn>
                              </p:par>
                            </p:childTnLst>
                          </p:cTn>
                        </p:par>
                        <p:par>
                          <p:cTn id="36" fill="hold" nodeType="afterGroup">
                            <p:stCondLst>
                              <p:cond delay="5800"/>
                            </p:stCondLst>
                            <p:childTnLst>
                              <p:par>
                                <p:cTn id="37" presetID="10" presetClass="entr" presetSubtype="0" fill="hold" nodeType="afterEffect">
                                  <p:stCondLst>
                                    <p:cond delay="300"/>
                                  </p:stCondLst>
                                  <p:childTnLst>
                                    <p:set>
                                      <p:cBhvr>
                                        <p:cTn id="38" dur="1" fill="hold">
                                          <p:stCondLst>
                                            <p:cond delay="0"/>
                                          </p:stCondLst>
                                        </p:cTn>
                                        <p:tgtEl>
                                          <p:spTgt spid="35855"/>
                                        </p:tgtEl>
                                        <p:attrNameLst>
                                          <p:attrName>style.visibility</p:attrName>
                                        </p:attrNameLst>
                                      </p:cBhvr>
                                      <p:to>
                                        <p:strVal val="visible"/>
                                      </p:to>
                                    </p:set>
                                    <p:animEffect transition="in" filter="fade">
                                      <p:cBhvr>
                                        <p:cTn id="39" dur="500"/>
                                        <p:tgtEl>
                                          <p:spTgt spid="35855"/>
                                        </p:tgtEl>
                                      </p:cBhvr>
                                    </p:animEffect>
                                  </p:childTnLst>
                                </p:cTn>
                              </p:par>
                            </p:childTnLst>
                          </p:cTn>
                        </p:par>
                        <p:par>
                          <p:cTn id="40" fill="hold" nodeType="afterGroup">
                            <p:stCondLst>
                              <p:cond delay="6600"/>
                            </p:stCondLst>
                            <p:childTnLst>
                              <p:par>
                                <p:cTn id="41" presetID="53" presetClass="entr" presetSubtype="0" fill="hold" nodeType="afterEffect">
                                  <p:stCondLst>
                                    <p:cond delay="300"/>
                                  </p:stCondLst>
                                  <p:childTnLst>
                                    <p:set>
                                      <p:cBhvr>
                                        <p:cTn id="42" dur="1" fill="hold">
                                          <p:stCondLst>
                                            <p:cond delay="0"/>
                                          </p:stCondLst>
                                        </p:cTn>
                                        <p:tgtEl>
                                          <p:spTgt spid="35856"/>
                                        </p:tgtEl>
                                        <p:attrNameLst>
                                          <p:attrName>style.visibility</p:attrName>
                                        </p:attrNameLst>
                                      </p:cBhvr>
                                      <p:to>
                                        <p:strVal val="visible"/>
                                      </p:to>
                                    </p:set>
                                    <p:anim calcmode="lin" valueType="num">
                                      <p:cBhvr>
                                        <p:cTn id="43" dur="500" fill="hold"/>
                                        <p:tgtEl>
                                          <p:spTgt spid="35856"/>
                                        </p:tgtEl>
                                        <p:attrNameLst>
                                          <p:attrName>ppt_w</p:attrName>
                                        </p:attrNameLst>
                                      </p:cBhvr>
                                      <p:tavLst>
                                        <p:tav tm="0">
                                          <p:val>
                                            <p:fltVal val="0"/>
                                          </p:val>
                                        </p:tav>
                                        <p:tav tm="100000">
                                          <p:val>
                                            <p:strVal val="#ppt_w"/>
                                          </p:val>
                                        </p:tav>
                                      </p:tavLst>
                                    </p:anim>
                                    <p:anim calcmode="lin" valueType="num">
                                      <p:cBhvr>
                                        <p:cTn id="44" dur="500" fill="hold"/>
                                        <p:tgtEl>
                                          <p:spTgt spid="35856"/>
                                        </p:tgtEl>
                                        <p:attrNameLst>
                                          <p:attrName>ppt_h</p:attrName>
                                        </p:attrNameLst>
                                      </p:cBhvr>
                                      <p:tavLst>
                                        <p:tav tm="0">
                                          <p:val>
                                            <p:fltVal val="0"/>
                                          </p:val>
                                        </p:tav>
                                        <p:tav tm="100000">
                                          <p:val>
                                            <p:strVal val="#ppt_h"/>
                                          </p:val>
                                        </p:tav>
                                      </p:tavLst>
                                    </p:anim>
                                    <p:animEffect transition="in" filter="fade">
                                      <p:cBhvr>
                                        <p:cTn id="45" dur="500"/>
                                        <p:tgtEl>
                                          <p:spTgt spid="35856"/>
                                        </p:tgtEl>
                                      </p:cBhvr>
                                    </p:animEffect>
                                  </p:childTnLst>
                                </p:cTn>
                              </p:par>
                            </p:childTnLst>
                          </p:cTn>
                        </p:par>
                        <p:par>
                          <p:cTn id="46" fill="hold" nodeType="afterGroup">
                            <p:stCondLst>
                              <p:cond delay="7400"/>
                            </p:stCondLst>
                            <p:childTnLst>
                              <p:par>
                                <p:cTn id="47" presetID="53" presetClass="entr" presetSubtype="0" fill="hold" nodeType="afterEffect">
                                  <p:stCondLst>
                                    <p:cond delay="300"/>
                                  </p:stCondLst>
                                  <p:childTnLst>
                                    <p:set>
                                      <p:cBhvr>
                                        <p:cTn id="48" dur="1" fill="hold">
                                          <p:stCondLst>
                                            <p:cond delay="0"/>
                                          </p:stCondLst>
                                        </p:cTn>
                                        <p:tgtEl>
                                          <p:spTgt spid="35857"/>
                                        </p:tgtEl>
                                        <p:attrNameLst>
                                          <p:attrName>style.visibility</p:attrName>
                                        </p:attrNameLst>
                                      </p:cBhvr>
                                      <p:to>
                                        <p:strVal val="visible"/>
                                      </p:to>
                                    </p:set>
                                    <p:anim calcmode="lin" valueType="num">
                                      <p:cBhvr>
                                        <p:cTn id="49" dur="500" fill="hold"/>
                                        <p:tgtEl>
                                          <p:spTgt spid="35857"/>
                                        </p:tgtEl>
                                        <p:attrNameLst>
                                          <p:attrName>ppt_w</p:attrName>
                                        </p:attrNameLst>
                                      </p:cBhvr>
                                      <p:tavLst>
                                        <p:tav tm="0">
                                          <p:val>
                                            <p:fltVal val="0"/>
                                          </p:val>
                                        </p:tav>
                                        <p:tav tm="100000">
                                          <p:val>
                                            <p:strVal val="#ppt_w"/>
                                          </p:val>
                                        </p:tav>
                                      </p:tavLst>
                                    </p:anim>
                                    <p:anim calcmode="lin" valueType="num">
                                      <p:cBhvr>
                                        <p:cTn id="50" dur="500" fill="hold"/>
                                        <p:tgtEl>
                                          <p:spTgt spid="35857"/>
                                        </p:tgtEl>
                                        <p:attrNameLst>
                                          <p:attrName>ppt_h</p:attrName>
                                        </p:attrNameLst>
                                      </p:cBhvr>
                                      <p:tavLst>
                                        <p:tav tm="0">
                                          <p:val>
                                            <p:fltVal val="0"/>
                                          </p:val>
                                        </p:tav>
                                        <p:tav tm="100000">
                                          <p:val>
                                            <p:strVal val="#ppt_h"/>
                                          </p:val>
                                        </p:tav>
                                      </p:tavLst>
                                    </p:anim>
                                    <p:animEffect transition="in" filter="fade">
                                      <p:cBhvr>
                                        <p:cTn id="51" dur="500"/>
                                        <p:tgtEl>
                                          <p:spTgt spid="35857"/>
                                        </p:tgtEl>
                                      </p:cBhvr>
                                    </p:animEffect>
                                  </p:childTnLst>
                                </p:cTn>
                              </p:par>
                            </p:childTnLst>
                          </p:cTn>
                        </p:par>
                        <p:par>
                          <p:cTn id="52" fill="hold" nodeType="afterGroup">
                            <p:stCondLst>
                              <p:cond delay="8200"/>
                            </p:stCondLst>
                            <p:childTnLst>
                              <p:par>
                                <p:cTn id="53" presetID="53" presetClass="entr" presetSubtype="0" fill="hold" nodeType="afterEffect">
                                  <p:stCondLst>
                                    <p:cond delay="300"/>
                                  </p:stCondLst>
                                  <p:childTnLst>
                                    <p:set>
                                      <p:cBhvr>
                                        <p:cTn id="54" dur="1" fill="hold">
                                          <p:stCondLst>
                                            <p:cond delay="0"/>
                                          </p:stCondLst>
                                        </p:cTn>
                                        <p:tgtEl>
                                          <p:spTgt spid="35858"/>
                                        </p:tgtEl>
                                        <p:attrNameLst>
                                          <p:attrName>style.visibility</p:attrName>
                                        </p:attrNameLst>
                                      </p:cBhvr>
                                      <p:to>
                                        <p:strVal val="visible"/>
                                      </p:to>
                                    </p:set>
                                    <p:anim calcmode="lin" valueType="num">
                                      <p:cBhvr>
                                        <p:cTn id="55" dur="500" fill="hold"/>
                                        <p:tgtEl>
                                          <p:spTgt spid="35858"/>
                                        </p:tgtEl>
                                        <p:attrNameLst>
                                          <p:attrName>ppt_w</p:attrName>
                                        </p:attrNameLst>
                                      </p:cBhvr>
                                      <p:tavLst>
                                        <p:tav tm="0">
                                          <p:val>
                                            <p:fltVal val="0"/>
                                          </p:val>
                                        </p:tav>
                                        <p:tav tm="100000">
                                          <p:val>
                                            <p:strVal val="#ppt_w"/>
                                          </p:val>
                                        </p:tav>
                                      </p:tavLst>
                                    </p:anim>
                                    <p:anim calcmode="lin" valueType="num">
                                      <p:cBhvr>
                                        <p:cTn id="56" dur="500" fill="hold"/>
                                        <p:tgtEl>
                                          <p:spTgt spid="35858"/>
                                        </p:tgtEl>
                                        <p:attrNameLst>
                                          <p:attrName>ppt_h</p:attrName>
                                        </p:attrNameLst>
                                      </p:cBhvr>
                                      <p:tavLst>
                                        <p:tav tm="0">
                                          <p:val>
                                            <p:fltVal val="0"/>
                                          </p:val>
                                        </p:tav>
                                        <p:tav tm="100000">
                                          <p:val>
                                            <p:strVal val="#ppt_h"/>
                                          </p:val>
                                        </p:tav>
                                      </p:tavLst>
                                    </p:anim>
                                    <p:animEffect transition="in" filter="fade">
                                      <p:cBhvr>
                                        <p:cTn id="57" dur="500"/>
                                        <p:tgtEl>
                                          <p:spTgt spid="35858"/>
                                        </p:tgtEl>
                                      </p:cBhvr>
                                    </p:animEffect>
                                  </p:childTnLst>
                                </p:cTn>
                              </p:par>
                            </p:childTnLst>
                          </p:cTn>
                        </p:par>
                        <p:par>
                          <p:cTn id="58" fill="hold" nodeType="afterGroup">
                            <p:stCondLst>
                              <p:cond delay="9000"/>
                            </p:stCondLst>
                            <p:childTnLst>
                              <p:par>
                                <p:cTn id="59" presetID="22" presetClass="entr" presetSubtype="1" fill="hold" nodeType="afterEffect">
                                  <p:stCondLst>
                                    <p:cond delay="300"/>
                                  </p:stCondLst>
                                  <p:childTnLst>
                                    <p:set>
                                      <p:cBhvr>
                                        <p:cTn id="60" dur="1" fill="hold">
                                          <p:stCondLst>
                                            <p:cond delay="0"/>
                                          </p:stCondLst>
                                        </p:cTn>
                                        <p:tgtEl>
                                          <p:spTgt spid="35859"/>
                                        </p:tgtEl>
                                        <p:attrNameLst>
                                          <p:attrName>style.visibility</p:attrName>
                                        </p:attrNameLst>
                                      </p:cBhvr>
                                      <p:to>
                                        <p:strVal val="visible"/>
                                      </p:to>
                                    </p:set>
                                    <p:animEffect transition="in" filter="wipe(up)">
                                      <p:cBhvr>
                                        <p:cTn id="61" dur="500"/>
                                        <p:tgtEl>
                                          <p:spTgt spid="35859"/>
                                        </p:tgtEl>
                                      </p:cBhvr>
                                    </p:animEffect>
                                  </p:childTnLst>
                                </p:cTn>
                              </p:par>
                            </p:childTnLst>
                          </p:cTn>
                        </p:par>
                        <p:par>
                          <p:cTn id="62" fill="hold" nodeType="afterGroup">
                            <p:stCondLst>
                              <p:cond delay="9800"/>
                            </p:stCondLst>
                            <p:childTnLst>
                              <p:par>
                                <p:cTn id="63" presetID="22" presetClass="entr" presetSubtype="8" fill="hold" nodeType="afterEffect">
                                  <p:stCondLst>
                                    <p:cond delay="0"/>
                                  </p:stCondLst>
                                  <p:childTnLst>
                                    <p:set>
                                      <p:cBhvr>
                                        <p:cTn id="64" dur="1" fill="hold">
                                          <p:stCondLst>
                                            <p:cond delay="0"/>
                                          </p:stCondLst>
                                        </p:cTn>
                                        <p:tgtEl>
                                          <p:spTgt spid="38935"/>
                                        </p:tgtEl>
                                        <p:attrNameLst>
                                          <p:attrName>style.visibility</p:attrName>
                                        </p:attrNameLst>
                                      </p:cBhvr>
                                      <p:to>
                                        <p:strVal val="visible"/>
                                      </p:to>
                                    </p:set>
                                    <p:animEffect transition="in" filter="wipe(left)">
                                      <p:cBhvr>
                                        <p:cTn id="65" dur="1000"/>
                                        <p:tgtEl>
                                          <p:spTgt spid="38935"/>
                                        </p:tgtEl>
                                      </p:cBhvr>
                                    </p:animEffect>
                                  </p:childTnLst>
                                </p:cTn>
                              </p:par>
                            </p:childTnLst>
                          </p:cTn>
                        </p:par>
                        <p:par>
                          <p:cTn id="66" fill="hold" nodeType="afterGroup">
                            <p:stCondLst>
                              <p:cond delay="10800"/>
                            </p:stCondLst>
                            <p:childTnLst>
                              <p:par>
                                <p:cTn id="67" presetID="22" presetClass="entr" presetSubtype="8" fill="hold" nodeType="afterEffect">
                                  <p:stCondLst>
                                    <p:cond delay="0"/>
                                  </p:stCondLst>
                                  <p:childTnLst>
                                    <p:set>
                                      <p:cBhvr>
                                        <p:cTn id="68" dur="1" fill="hold">
                                          <p:stCondLst>
                                            <p:cond delay="0"/>
                                          </p:stCondLst>
                                        </p:cTn>
                                        <p:tgtEl>
                                          <p:spTgt spid="38936"/>
                                        </p:tgtEl>
                                        <p:attrNameLst>
                                          <p:attrName>style.visibility</p:attrName>
                                        </p:attrNameLst>
                                      </p:cBhvr>
                                      <p:to>
                                        <p:strVal val="visible"/>
                                      </p:to>
                                    </p:set>
                                    <p:animEffect transition="in" filter="wipe(left)">
                                      <p:cBhvr>
                                        <p:cTn id="69" dur="1000"/>
                                        <p:tgtEl>
                                          <p:spTgt spid="38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0" y="2276872"/>
            <a:ext cx="9030399" cy="3312368"/>
          </a:xfrm>
          <a:prstGeom prst="rect">
            <a:avLst/>
          </a:prstGeom>
          <a:solidFill>
            <a:sysClr val="window" lastClr="FFFFFF">
              <a:alpha val="64999"/>
            </a:sys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14350" eaLnBrk="1" hangingPunct="1">
              <a:lnSpc>
                <a:spcPts val="3600"/>
              </a:lnSpc>
              <a:spcBef>
                <a:spcPts val="0"/>
              </a:spcBef>
              <a:buFont typeface="+mj-lt"/>
              <a:buAutoNum type="arabicPeriod"/>
            </a:pPr>
            <a:r>
              <a:rPr lang="zh-TW" altLang="en-US" sz="3200" b="1" spc="-300" dirty="0" smtClean="0">
                <a:latin typeface="Times New Roman" pitchFamily="18" charset="0"/>
                <a:ea typeface="標楷體" pitchFamily="65" charset="-120"/>
              </a:rPr>
              <a:t>新聞</a:t>
            </a:r>
            <a:r>
              <a:rPr lang="zh-TW" altLang="en-US" sz="3200" b="1" spc="-300" dirty="0">
                <a:latin typeface="Times New Roman" pitchFamily="18" charset="0"/>
                <a:ea typeface="標楷體" pitchFamily="65" charset="-120"/>
              </a:rPr>
              <a:t>產製首先要有資料來源。</a:t>
            </a:r>
          </a:p>
          <a:p>
            <a:pPr marL="971550" lvl="1" indent="-514350" eaLnBrk="1" hangingPunct="1">
              <a:lnSpc>
                <a:spcPts val="3600"/>
              </a:lnSpc>
              <a:spcBef>
                <a:spcPts val="0"/>
              </a:spcBef>
              <a:buFont typeface="+mj-lt"/>
              <a:buAutoNum type="arabicPeriod"/>
            </a:pPr>
            <a:r>
              <a:rPr lang="zh-TW" altLang="en-US" sz="3200" b="1" spc="-300" dirty="0" smtClean="0">
                <a:latin typeface="Times New Roman" pitchFamily="18" charset="0"/>
                <a:ea typeface="標楷體" pitchFamily="65" charset="-120"/>
              </a:rPr>
              <a:t>此</a:t>
            </a:r>
            <a:r>
              <a:rPr lang="zh-TW" altLang="en-US" sz="3200" b="1" spc="-300" dirty="0">
                <a:latin typeface="Times New Roman" pitchFamily="18" charset="0"/>
                <a:ea typeface="標楷體" pitchFamily="65" charset="-120"/>
              </a:rPr>
              <a:t>階段依賴記者的採訪、拍攝和撰稿等。</a:t>
            </a:r>
          </a:p>
          <a:p>
            <a:pPr marL="971550" lvl="1" indent="-514350" eaLnBrk="1" hangingPunct="1">
              <a:lnSpc>
                <a:spcPts val="3600"/>
              </a:lnSpc>
              <a:spcBef>
                <a:spcPts val="0"/>
              </a:spcBef>
              <a:buFont typeface="+mj-lt"/>
              <a:buAutoNum type="arabicPeriod"/>
            </a:pPr>
            <a:r>
              <a:rPr lang="zh-TW" altLang="en-US" sz="3200" b="1" spc="-300" dirty="0" smtClean="0">
                <a:latin typeface="Times New Roman" pitchFamily="18" charset="0"/>
                <a:ea typeface="標楷體" pitchFamily="65" charset="-120"/>
              </a:rPr>
              <a:t>記者</a:t>
            </a:r>
            <a:r>
              <a:rPr lang="zh-TW" altLang="en-US" sz="3200" b="1" spc="-300" dirty="0">
                <a:latin typeface="Times New Roman" pitchFamily="18" charset="0"/>
                <a:ea typeface="標楷體" pitchFamily="65" charset="-120"/>
              </a:rPr>
              <a:t>選擇具備新聞性質之消息，此條件為</a:t>
            </a:r>
            <a:r>
              <a:rPr lang="zh-TW" altLang="en-US" sz="3200" b="1" spc="-300" dirty="0">
                <a:solidFill>
                  <a:srgbClr val="C00000"/>
                </a:solidFill>
                <a:latin typeface="Times New Roman" pitchFamily="18" charset="0"/>
                <a:ea typeface="標楷體" pitchFamily="65" charset="-120"/>
              </a:rPr>
              <a:t>時宜性</a:t>
            </a:r>
            <a:r>
              <a:rPr lang="zh-TW" altLang="en-US" sz="3200" b="1" spc="-300" dirty="0">
                <a:latin typeface="Times New Roman" pitchFamily="18" charset="0"/>
                <a:ea typeface="標楷體" pitchFamily="65" charset="-120"/>
              </a:rPr>
              <a:t>、</a:t>
            </a:r>
            <a:r>
              <a:rPr lang="zh-TW" altLang="en-US" sz="3200" b="1" spc="-300" dirty="0">
                <a:solidFill>
                  <a:srgbClr val="C00000"/>
                </a:solidFill>
                <a:latin typeface="Times New Roman" pitchFamily="18" charset="0"/>
                <a:ea typeface="標楷體" pitchFamily="65" charset="-120"/>
              </a:rPr>
              <a:t>重要性</a:t>
            </a:r>
            <a:r>
              <a:rPr lang="zh-TW" altLang="en-US" sz="3200" b="1" spc="-300" dirty="0">
                <a:latin typeface="Times New Roman" pitchFamily="18" charset="0"/>
                <a:ea typeface="標楷體" pitchFamily="65" charset="-120"/>
              </a:rPr>
              <a:t>與</a:t>
            </a:r>
            <a:r>
              <a:rPr lang="zh-TW" altLang="en-US" sz="3200" b="1" spc="-300" dirty="0">
                <a:solidFill>
                  <a:srgbClr val="C00000"/>
                </a:solidFill>
                <a:latin typeface="Times New Roman" pitchFamily="18" charset="0"/>
                <a:ea typeface="標楷體" pitchFamily="65" charset="-120"/>
              </a:rPr>
              <a:t>趣味性。</a:t>
            </a:r>
          </a:p>
        </p:txBody>
      </p:sp>
      <p:sp>
        <p:nvSpPr>
          <p:cNvPr id="6" name="文字方塊 5"/>
          <p:cNvSpPr txBox="1"/>
          <p:nvPr/>
        </p:nvSpPr>
        <p:spPr>
          <a:xfrm>
            <a:off x="596617" y="1241173"/>
            <a:ext cx="3183295" cy="584775"/>
          </a:xfrm>
          <a:prstGeom prst="rect">
            <a:avLst/>
          </a:prstGeom>
          <a:noFill/>
          <a:ln>
            <a:solidFill>
              <a:srgbClr val="660066"/>
            </a:solidFill>
            <a:prstDash val="dash"/>
          </a:ln>
        </p:spPr>
        <p:txBody>
          <a:bodyPr wrap="square" rtlCol="0">
            <a:spAutoFit/>
          </a:bodyPr>
          <a:lstStyle/>
          <a:p>
            <a:pPr marL="0" lvl="1"/>
            <a:r>
              <a:rPr lang="en-US" altLang="zh-TW" sz="3200" b="1" spc="-300" dirty="0" smtClean="0">
                <a:solidFill>
                  <a:srgbClr val="660066"/>
                </a:solidFill>
                <a:latin typeface="Times New Roman" pitchFamily="18" charset="0"/>
                <a:ea typeface="標楷體" pitchFamily="65" charset="-120"/>
              </a:rPr>
              <a:t>(</a:t>
            </a:r>
            <a:r>
              <a:rPr lang="zh-TW" altLang="en-US" sz="3200" b="1" spc="-300" dirty="0">
                <a:solidFill>
                  <a:srgbClr val="660066"/>
                </a:solidFill>
                <a:latin typeface="Times New Roman" pitchFamily="18" charset="0"/>
                <a:ea typeface="標楷體" pitchFamily="65" charset="-120"/>
              </a:rPr>
              <a:t>一</a:t>
            </a:r>
            <a:r>
              <a:rPr lang="en-US" altLang="zh-TW" sz="3200" b="1" spc="-300" dirty="0">
                <a:solidFill>
                  <a:srgbClr val="660066"/>
                </a:solidFill>
                <a:latin typeface="Times New Roman" pitchFamily="18" charset="0"/>
                <a:ea typeface="標楷體" pitchFamily="65" charset="-120"/>
              </a:rPr>
              <a:t>)</a:t>
            </a:r>
            <a:r>
              <a:rPr lang="zh-TW" altLang="en-US" sz="3200" b="1" spc="-300" dirty="0">
                <a:solidFill>
                  <a:srgbClr val="660066"/>
                </a:solidFill>
                <a:latin typeface="Times New Roman" pitchFamily="18" charset="0"/>
                <a:ea typeface="標楷體" pitchFamily="65" charset="-120"/>
              </a:rPr>
              <a:t>蒐集新聞</a:t>
            </a:r>
            <a:r>
              <a:rPr lang="zh-TW" altLang="en-US" sz="3200" b="1" spc="-300" dirty="0" smtClean="0">
                <a:solidFill>
                  <a:srgbClr val="660066"/>
                </a:solidFill>
                <a:latin typeface="Times New Roman" pitchFamily="18" charset="0"/>
                <a:ea typeface="標楷體" pitchFamily="65" charset="-120"/>
              </a:rPr>
              <a:t>素材</a:t>
            </a:r>
            <a:endParaRPr lang="zh-TW" altLang="en-US" sz="3200" b="1" spc="-300" dirty="0">
              <a:solidFill>
                <a:srgbClr val="660066"/>
              </a:solidFill>
              <a:latin typeface="Times New Roman" pitchFamily="18" charset="0"/>
              <a:ea typeface="標楷體" pitchFamily="65" charset="-120"/>
            </a:endParaRPr>
          </a:p>
        </p:txBody>
      </p:sp>
      <p:sp>
        <p:nvSpPr>
          <p:cNvPr id="7" name="文字方塊 6"/>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p.124</a:t>
            </a:r>
            <a:endParaRPr lang="zh-TW" altLang="en-US" sz="3200" b="1" dirty="0">
              <a:solidFill>
                <a:schemeClr val="bg1"/>
              </a:solidFill>
            </a:endParaRPr>
          </a:p>
        </p:txBody>
      </p:sp>
      <p:sp>
        <p:nvSpPr>
          <p:cNvPr id="8" name="矩形 7"/>
          <p:cNvSpPr/>
          <p:nvPr/>
        </p:nvSpPr>
        <p:spPr>
          <a:xfrm>
            <a:off x="630063" y="283295"/>
            <a:ext cx="3899335"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新聞資訊的產製</a:t>
            </a:r>
          </a:p>
        </p:txBody>
      </p:sp>
    </p:spTree>
    <p:extLst>
      <p:ext uri="{BB962C8B-B14F-4D97-AF65-F5344CB8AC3E}">
        <p14:creationId xmlns:p14="http://schemas.microsoft.com/office/powerpoint/2010/main" xmlns="" val="2156767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14199" y="2060848"/>
            <a:ext cx="8806273" cy="1872208"/>
          </a:xfrm>
          <a:prstGeom prst="rect">
            <a:avLst/>
          </a:prstGeom>
          <a:solidFill>
            <a:sysClr val="window" lastClr="FFFFFF">
              <a:alpha val="64999"/>
            </a:sys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14350" eaLnBrk="1" hangingPunct="1">
              <a:lnSpc>
                <a:spcPts val="3600"/>
              </a:lnSpc>
              <a:spcBef>
                <a:spcPts val="0"/>
              </a:spcBef>
              <a:buFont typeface="+mj-lt"/>
              <a:buAutoNum type="arabicPeriod"/>
            </a:pPr>
            <a:r>
              <a:rPr lang="zh-TW" altLang="en-US" sz="3200" b="1" spc="-300" dirty="0" smtClean="0">
                <a:solidFill>
                  <a:srgbClr val="C00000"/>
                </a:solidFill>
                <a:latin typeface="Times New Roman" pitchFamily="18" charset="0"/>
                <a:ea typeface="標楷體" pitchFamily="65" charset="-120"/>
              </a:rPr>
              <a:t>記者</a:t>
            </a:r>
            <a:r>
              <a:rPr lang="zh-TW" altLang="en-US" sz="3200" b="1" spc="-300" dirty="0">
                <a:latin typeface="Times New Roman" pitchFamily="18" charset="0"/>
                <a:ea typeface="標楷體" pitchFamily="65" charset="-120"/>
              </a:rPr>
              <a:t>形成初稿後還要經過分組</a:t>
            </a:r>
            <a:r>
              <a:rPr lang="zh-TW" altLang="en-US" sz="3200" b="1" spc="-300" dirty="0">
                <a:solidFill>
                  <a:srgbClr val="C00000"/>
                </a:solidFill>
                <a:latin typeface="Times New Roman" pitchFamily="18" charset="0"/>
                <a:ea typeface="標楷體" pitchFamily="65" charset="-120"/>
              </a:rPr>
              <a:t>召集人</a:t>
            </a:r>
            <a:r>
              <a:rPr lang="zh-TW" altLang="en-US" sz="3200" b="1" spc="-300" dirty="0">
                <a:latin typeface="Times New Roman" pitchFamily="18" charset="0"/>
                <a:ea typeface="標楷體" pitchFamily="65" charset="-120"/>
              </a:rPr>
              <a:t>、</a:t>
            </a:r>
            <a:r>
              <a:rPr lang="zh-TW" altLang="en-US" sz="3200" b="1" spc="-300" dirty="0">
                <a:solidFill>
                  <a:srgbClr val="C00000"/>
                </a:solidFill>
                <a:latin typeface="Times New Roman" pitchFamily="18" charset="0"/>
                <a:ea typeface="標楷體" pitchFamily="65" charset="-120"/>
              </a:rPr>
              <a:t>總編輯</a:t>
            </a:r>
            <a:r>
              <a:rPr lang="zh-TW" altLang="en-US" sz="3200" b="1" spc="-300" dirty="0">
                <a:latin typeface="Times New Roman" pitchFamily="18" charset="0"/>
                <a:ea typeface="標楷體" pitchFamily="65" charset="-120"/>
              </a:rPr>
              <a:t>、</a:t>
            </a:r>
            <a:r>
              <a:rPr lang="zh-TW" altLang="en-US" sz="3200" b="1" spc="-300" dirty="0">
                <a:solidFill>
                  <a:srgbClr val="C00000"/>
                </a:solidFill>
                <a:latin typeface="Times New Roman" pitchFamily="18" charset="0"/>
                <a:ea typeface="標楷體" pitchFamily="65" charset="-120"/>
              </a:rPr>
              <a:t>社長</a:t>
            </a:r>
            <a:r>
              <a:rPr lang="zh-TW" altLang="en-US" sz="3200" b="1" spc="-300" dirty="0">
                <a:latin typeface="Times New Roman" pitchFamily="18" charset="0"/>
                <a:ea typeface="標楷體" pitchFamily="65" charset="-120"/>
              </a:rPr>
              <a:t>等人的篩選。</a:t>
            </a:r>
          </a:p>
          <a:p>
            <a:pPr marL="971550" lvl="1" indent="-514350" eaLnBrk="1" hangingPunct="1">
              <a:lnSpc>
                <a:spcPts val="3600"/>
              </a:lnSpc>
              <a:spcBef>
                <a:spcPts val="0"/>
              </a:spcBef>
              <a:buFont typeface="+mj-lt"/>
              <a:buAutoNum type="arabicPeriod"/>
            </a:pPr>
            <a:r>
              <a:rPr lang="zh-TW" altLang="en-US" sz="3200" b="1" spc="-300" dirty="0" smtClean="0">
                <a:latin typeface="Times New Roman" pitchFamily="18" charset="0"/>
                <a:ea typeface="標楷體" pitchFamily="65" charset="-120"/>
              </a:rPr>
              <a:t>此</a:t>
            </a:r>
            <a:r>
              <a:rPr lang="zh-TW" altLang="en-US" sz="3200" b="1" spc="-300" dirty="0">
                <a:latin typeface="Times New Roman" pitchFamily="18" charset="0"/>
                <a:ea typeface="標楷體" pitchFamily="65" charset="-120"/>
              </a:rPr>
              <a:t>種層層篩選的過程，使得媒體從業人員具有</a:t>
            </a:r>
            <a:r>
              <a:rPr lang="zh-TW" altLang="en-US" sz="3200" b="1" spc="-300" dirty="0">
                <a:solidFill>
                  <a:srgbClr val="C00000"/>
                </a:solidFill>
                <a:latin typeface="Times New Roman" pitchFamily="18" charset="0"/>
                <a:ea typeface="標楷體" pitchFamily="65" charset="-120"/>
              </a:rPr>
              <a:t>「守門人」角色</a:t>
            </a:r>
            <a:r>
              <a:rPr lang="zh-TW" altLang="en-US" sz="3200" b="1" spc="-300" dirty="0">
                <a:latin typeface="Times New Roman" pitchFamily="18" charset="0"/>
                <a:ea typeface="標楷體" pitchFamily="65" charset="-120"/>
              </a:rPr>
              <a:t>。</a:t>
            </a:r>
          </a:p>
          <a:p>
            <a:pPr marL="971550" lvl="1" indent="-514350" eaLnBrk="1" hangingPunct="1">
              <a:lnSpc>
                <a:spcPts val="3600"/>
              </a:lnSpc>
              <a:spcBef>
                <a:spcPts val="0"/>
              </a:spcBef>
              <a:buFont typeface="+mj-lt"/>
              <a:buAutoNum type="arabicPeriod"/>
            </a:pPr>
            <a:r>
              <a:rPr lang="zh-TW" altLang="en-US" sz="3200" b="1" spc="-300" dirty="0" smtClean="0">
                <a:latin typeface="Times New Roman" pitchFamily="18" charset="0"/>
                <a:ea typeface="標楷體" pitchFamily="65" charset="-120"/>
              </a:rPr>
              <a:t>此</a:t>
            </a:r>
            <a:r>
              <a:rPr lang="zh-TW" altLang="en-US" sz="3200" b="1" spc="-300" dirty="0">
                <a:latin typeface="Times New Roman" pitchFamily="18" charset="0"/>
                <a:ea typeface="標楷體" pitchFamily="65" charset="-120"/>
              </a:rPr>
              <a:t>過程為新聞產出的重要關鍵，其決定哪些新聞能播出呈現在大眾面前。</a:t>
            </a:r>
          </a:p>
          <a:p>
            <a:pPr marL="457200" lvl="1" indent="0" eaLnBrk="1" hangingPunct="1">
              <a:lnSpc>
                <a:spcPts val="3600"/>
              </a:lnSpc>
              <a:spcBef>
                <a:spcPts val="0"/>
              </a:spcBef>
              <a:buNone/>
            </a:pPr>
            <a:r>
              <a:rPr lang="zh-TW" altLang="en-US" sz="3200" b="1" spc="-300" dirty="0" smtClean="0">
                <a:latin typeface="Times New Roman" pitchFamily="18" charset="0"/>
                <a:ea typeface="標楷體" pitchFamily="65" charset="-120"/>
              </a:rPr>
              <a:t> </a:t>
            </a:r>
            <a:endParaRPr lang="zh-TW" altLang="en-US" sz="3200" b="1" spc="-300" dirty="0">
              <a:latin typeface="Times New Roman" pitchFamily="18" charset="0"/>
              <a:ea typeface="標楷體" pitchFamily="65" charset="-120"/>
            </a:endParaRPr>
          </a:p>
        </p:txBody>
      </p:sp>
      <p:sp>
        <p:nvSpPr>
          <p:cNvPr id="5" name="矩形 4"/>
          <p:cNvSpPr/>
          <p:nvPr/>
        </p:nvSpPr>
        <p:spPr>
          <a:xfrm>
            <a:off x="774080" y="332656"/>
            <a:ext cx="3869927"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新聞資訊的產製</a:t>
            </a:r>
          </a:p>
        </p:txBody>
      </p:sp>
      <p:sp>
        <p:nvSpPr>
          <p:cNvPr id="6" name="文字方塊 5"/>
          <p:cNvSpPr txBox="1"/>
          <p:nvPr/>
        </p:nvSpPr>
        <p:spPr>
          <a:xfrm>
            <a:off x="251520" y="1241039"/>
            <a:ext cx="3024336" cy="584775"/>
          </a:xfrm>
          <a:prstGeom prst="rect">
            <a:avLst/>
          </a:prstGeom>
          <a:noFill/>
          <a:ln>
            <a:solidFill>
              <a:srgbClr val="660066"/>
            </a:solidFill>
            <a:prstDash val="dash"/>
          </a:ln>
        </p:spPr>
        <p:txBody>
          <a:bodyPr wrap="square" rtlCol="0">
            <a:spAutoFit/>
          </a:bodyPr>
          <a:lstStyle/>
          <a:p>
            <a:pPr marL="0" lvl="1"/>
            <a:r>
              <a:rPr lang="en-US" altLang="zh-TW" sz="3200" b="1" spc="-300" dirty="0" smtClean="0">
                <a:solidFill>
                  <a:srgbClr val="660066"/>
                </a:solidFill>
                <a:latin typeface="Times New Roman" pitchFamily="18" charset="0"/>
                <a:ea typeface="標楷體" pitchFamily="65" charset="-120"/>
              </a:rPr>
              <a:t>(</a:t>
            </a:r>
            <a:r>
              <a:rPr lang="zh-TW" altLang="en-US" sz="3200" b="1" spc="-300" dirty="0">
                <a:solidFill>
                  <a:srgbClr val="660066"/>
                </a:solidFill>
                <a:latin typeface="Times New Roman" pitchFamily="18" charset="0"/>
                <a:ea typeface="標楷體" pitchFamily="65" charset="-120"/>
              </a:rPr>
              <a:t>二</a:t>
            </a:r>
            <a:r>
              <a:rPr lang="en-US" altLang="zh-TW" sz="3200" b="1" spc="-300" dirty="0">
                <a:solidFill>
                  <a:srgbClr val="660066"/>
                </a:solidFill>
                <a:latin typeface="Times New Roman" pitchFamily="18" charset="0"/>
                <a:ea typeface="標楷體" pitchFamily="65" charset="-120"/>
              </a:rPr>
              <a:t>) </a:t>
            </a:r>
            <a:r>
              <a:rPr lang="zh-TW" altLang="en-US" sz="3200" b="1" spc="-300" dirty="0" smtClean="0">
                <a:solidFill>
                  <a:srgbClr val="660066"/>
                </a:solidFill>
                <a:latin typeface="Times New Roman" pitchFamily="18" charset="0"/>
                <a:ea typeface="標楷體" pitchFamily="65" charset="-120"/>
              </a:rPr>
              <a:t>篩選</a:t>
            </a:r>
            <a:r>
              <a:rPr lang="zh-TW" altLang="en-US" sz="3200" b="1" spc="-300" dirty="0">
                <a:solidFill>
                  <a:srgbClr val="660066"/>
                </a:solidFill>
                <a:latin typeface="Times New Roman" pitchFamily="18" charset="0"/>
                <a:ea typeface="標楷體" pitchFamily="65" charset="-120"/>
              </a:rPr>
              <a:t>新聞</a:t>
            </a:r>
            <a:r>
              <a:rPr lang="zh-TW" altLang="en-US" sz="3200" b="1" spc="-300" dirty="0" smtClean="0">
                <a:solidFill>
                  <a:srgbClr val="660066"/>
                </a:solidFill>
                <a:latin typeface="Times New Roman" pitchFamily="18" charset="0"/>
                <a:ea typeface="標楷體" pitchFamily="65" charset="-120"/>
              </a:rPr>
              <a:t>來源</a:t>
            </a:r>
            <a:endParaRPr lang="zh-TW" altLang="en-US" dirty="0">
              <a:solidFill>
                <a:srgbClr val="660066"/>
              </a:solidFill>
            </a:endParaRPr>
          </a:p>
        </p:txBody>
      </p:sp>
      <p:sp>
        <p:nvSpPr>
          <p:cNvPr id="8" name="文字方塊 7"/>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p.124</a:t>
            </a:r>
            <a:endParaRPr lang="zh-TW" altLang="en-US" sz="3200" b="1" dirty="0">
              <a:solidFill>
                <a:schemeClr val="bg1"/>
              </a:solidFill>
            </a:endParaRPr>
          </a:p>
        </p:txBody>
      </p:sp>
    </p:spTree>
    <p:extLst>
      <p:ext uri="{BB962C8B-B14F-4D97-AF65-F5344CB8AC3E}">
        <p14:creationId xmlns:p14="http://schemas.microsoft.com/office/powerpoint/2010/main" xmlns="" val="2231554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a:p>
        </p:txBody>
      </p:sp>
      <p:sp>
        <p:nvSpPr>
          <p:cNvPr id="3" name="副標題 2"/>
          <p:cNvSpPr>
            <a:spLocks noGrp="1"/>
          </p:cNvSpPr>
          <p:nvPr>
            <p:ph type="subTitle" idx="1"/>
          </p:nvPr>
        </p:nvSpPr>
        <p:spPr/>
        <p:txBody>
          <a:bodyPr/>
          <a:lstStyle/>
          <a:p>
            <a:endParaRPr lang="zh-TW" alt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764" t="51509" r="-1764" b="-438"/>
          <a:stretch/>
        </p:blipFill>
        <p:spPr bwMode="auto">
          <a:xfrm>
            <a:off x="0" y="1442797"/>
            <a:ext cx="8989553" cy="4248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矩形 4"/>
          <p:cNvSpPr/>
          <p:nvPr/>
        </p:nvSpPr>
        <p:spPr>
          <a:xfrm>
            <a:off x="774081" y="332656"/>
            <a:ext cx="3869927"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新聞資訊的產製</a:t>
            </a:r>
          </a:p>
        </p:txBody>
      </p:sp>
      <p:sp>
        <p:nvSpPr>
          <p:cNvPr id="6" name="文字方塊 5"/>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p.124</a:t>
            </a:r>
            <a:endParaRPr lang="zh-TW" altLang="en-US" sz="3200" b="1" dirty="0">
              <a:solidFill>
                <a:schemeClr val="bg1"/>
              </a:solidFill>
            </a:endParaRPr>
          </a:p>
        </p:txBody>
      </p:sp>
    </p:spTree>
    <p:extLst>
      <p:ext uri="{BB962C8B-B14F-4D97-AF65-F5344CB8AC3E}">
        <p14:creationId xmlns:p14="http://schemas.microsoft.com/office/powerpoint/2010/main" xmlns="" val="26633868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14199" y="2060848"/>
            <a:ext cx="9129801" cy="1872208"/>
          </a:xfrm>
          <a:prstGeom prst="rect">
            <a:avLst/>
          </a:prstGeom>
          <a:solidFill>
            <a:sysClr val="window" lastClr="FFFFFF">
              <a:alpha val="64999"/>
            </a:sys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14350" eaLnBrk="1" hangingPunct="1">
              <a:lnSpc>
                <a:spcPts val="3600"/>
              </a:lnSpc>
              <a:spcBef>
                <a:spcPts val="0"/>
              </a:spcBef>
              <a:buFont typeface="+mj-lt"/>
              <a:buAutoNum type="arabicPeriod"/>
            </a:pPr>
            <a:r>
              <a:rPr lang="zh-TW" altLang="en-US" sz="3200" b="1" spc="-300" dirty="0" smtClean="0">
                <a:latin typeface="Times New Roman" pitchFamily="18" charset="0"/>
                <a:ea typeface="標楷體" pitchFamily="65" charset="-120"/>
              </a:rPr>
              <a:t>經過篩選後新聞進行編排、印刷、製作播出。</a:t>
            </a:r>
          </a:p>
          <a:p>
            <a:pPr marL="971550" lvl="1" indent="-514350" eaLnBrk="1" hangingPunct="1">
              <a:lnSpc>
                <a:spcPts val="3600"/>
              </a:lnSpc>
              <a:spcBef>
                <a:spcPts val="0"/>
              </a:spcBef>
              <a:buFont typeface="+mj-lt"/>
              <a:buAutoNum type="arabicPeriod"/>
            </a:pPr>
            <a:r>
              <a:rPr lang="zh-TW" altLang="en-US" sz="3200" b="1" spc="-300" dirty="0" smtClean="0">
                <a:latin typeface="Times New Roman" pitchFamily="18" charset="0"/>
                <a:ea typeface="標楷體" pitchFamily="65" charset="-120"/>
              </a:rPr>
              <a:t>在</a:t>
            </a:r>
            <a:r>
              <a:rPr lang="zh-TW" altLang="en-US" sz="3200" b="1" spc="-300" dirty="0">
                <a:latin typeface="Times New Roman" pitchFamily="18" charset="0"/>
                <a:ea typeface="標楷體" pitchFamily="65" charset="-120"/>
              </a:rPr>
              <a:t>整個新聞產製的過程中</a:t>
            </a:r>
            <a:r>
              <a:rPr lang="zh-TW" altLang="en-US" sz="3200" b="1" spc="-300" dirty="0">
                <a:solidFill>
                  <a:srgbClr val="C00000"/>
                </a:solidFill>
                <a:latin typeface="Times New Roman" pitchFamily="18" charset="0"/>
                <a:ea typeface="標楷體" pitchFamily="65" charset="-120"/>
              </a:rPr>
              <a:t>是一種由媒體主導的方式，將原有的社會事件重新呈現在大眾面前，此過程稱為「媒體再現」</a:t>
            </a:r>
            <a:r>
              <a:rPr lang="zh-TW" altLang="en-US" sz="3200" b="1" spc="-300" dirty="0">
                <a:latin typeface="Times New Roman" pitchFamily="18" charset="0"/>
                <a:ea typeface="標楷體" pitchFamily="65" charset="-120"/>
              </a:rPr>
              <a:t>（</a:t>
            </a:r>
            <a:r>
              <a:rPr lang="en-US" altLang="zh-TW" sz="3200" b="1" spc="-300" dirty="0">
                <a:latin typeface="Times New Roman" pitchFamily="18" charset="0"/>
                <a:ea typeface="標楷體" pitchFamily="65" charset="-120"/>
              </a:rPr>
              <a:t>media representation</a:t>
            </a:r>
            <a:r>
              <a:rPr lang="zh-TW" altLang="en-US" sz="3200" b="1" spc="-300" dirty="0">
                <a:latin typeface="Times New Roman" pitchFamily="18" charset="0"/>
                <a:ea typeface="標楷體" pitchFamily="65" charset="-120"/>
              </a:rPr>
              <a:t>）。</a:t>
            </a:r>
          </a:p>
        </p:txBody>
      </p:sp>
      <p:sp>
        <p:nvSpPr>
          <p:cNvPr id="6" name="文字方塊 5"/>
          <p:cNvSpPr txBox="1"/>
          <p:nvPr/>
        </p:nvSpPr>
        <p:spPr>
          <a:xfrm>
            <a:off x="251520" y="1241039"/>
            <a:ext cx="3073694" cy="584775"/>
          </a:xfrm>
          <a:prstGeom prst="rect">
            <a:avLst/>
          </a:prstGeom>
          <a:noFill/>
          <a:ln>
            <a:solidFill>
              <a:srgbClr val="660066"/>
            </a:solidFill>
            <a:prstDash val="dash"/>
          </a:ln>
        </p:spPr>
        <p:txBody>
          <a:bodyPr wrap="square" rtlCol="0">
            <a:spAutoFit/>
          </a:bodyPr>
          <a:lstStyle/>
          <a:p>
            <a:pPr marL="0" lvl="1"/>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660066"/>
                </a:solidFill>
                <a:latin typeface="Times New Roman" pitchFamily="18" charset="0"/>
                <a:ea typeface="標楷體" pitchFamily="65" charset="-120"/>
              </a:rPr>
              <a:t>三</a:t>
            </a:r>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660066"/>
                </a:solidFill>
                <a:latin typeface="Times New Roman" pitchFamily="18" charset="0"/>
                <a:ea typeface="標楷體" pitchFamily="65" charset="-120"/>
              </a:rPr>
              <a:t> 編輯</a:t>
            </a:r>
            <a:r>
              <a:rPr lang="zh-TW" altLang="en-US" sz="3200" b="1" spc="-300" dirty="0">
                <a:solidFill>
                  <a:srgbClr val="660066"/>
                </a:solidFill>
                <a:latin typeface="Times New Roman" pitchFamily="18" charset="0"/>
                <a:ea typeface="標楷體" pitchFamily="65" charset="-120"/>
              </a:rPr>
              <a:t>製作</a:t>
            </a:r>
            <a:r>
              <a:rPr lang="zh-TW" altLang="en-US" sz="3200" b="1" spc="-300" dirty="0" smtClean="0">
                <a:solidFill>
                  <a:srgbClr val="660066"/>
                </a:solidFill>
                <a:latin typeface="Times New Roman" pitchFamily="18" charset="0"/>
                <a:ea typeface="標楷體" pitchFamily="65" charset="-120"/>
              </a:rPr>
              <a:t>新聞</a:t>
            </a:r>
            <a:endParaRPr lang="zh-TW" altLang="en-US" sz="3200" b="1" spc="-300" dirty="0">
              <a:solidFill>
                <a:srgbClr val="660066"/>
              </a:solidFill>
              <a:latin typeface="Times New Roman" pitchFamily="18" charset="0"/>
              <a:ea typeface="標楷體" pitchFamily="65" charset="-120"/>
            </a:endParaRPr>
          </a:p>
        </p:txBody>
      </p:sp>
      <p:sp>
        <p:nvSpPr>
          <p:cNvPr id="9" name="文字方塊 8"/>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p.119</a:t>
            </a:r>
            <a:endParaRPr lang="zh-TW" altLang="en-US" sz="3200" b="1" dirty="0">
              <a:solidFill>
                <a:schemeClr val="bg1"/>
              </a:solidFill>
            </a:endParaRPr>
          </a:p>
        </p:txBody>
      </p:sp>
      <p:sp>
        <p:nvSpPr>
          <p:cNvPr id="8" name="矩形 7"/>
          <p:cNvSpPr/>
          <p:nvPr/>
        </p:nvSpPr>
        <p:spPr>
          <a:xfrm>
            <a:off x="395536" y="282983"/>
            <a:ext cx="3869927"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新聞資訊的產製</a:t>
            </a:r>
          </a:p>
        </p:txBody>
      </p:sp>
    </p:spTree>
    <p:extLst>
      <p:ext uri="{BB962C8B-B14F-4D97-AF65-F5344CB8AC3E}">
        <p14:creationId xmlns:p14="http://schemas.microsoft.com/office/powerpoint/2010/main" xmlns="" val="364552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700808"/>
            <a:ext cx="8820472" cy="4752528"/>
          </a:xfrm>
        </p:spPr>
        <p:txBody>
          <a:bodyPr>
            <a:normAutofit/>
          </a:bodyPr>
          <a:lstStyle/>
          <a:p>
            <a:pPr marL="0" lvl="1">
              <a:buNone/>
            </a:pPr>
            <a:r>
              <a:rPr lang="zh-TW" altLang="en-US" sz="3200" b="1" spc="-300" dirty="0" smtClean="0">
                <a:latin typeface="標楷體" pitchFamily="65" charset="-120"/>
                <a:ea typeface="標楷體" pitchFamily="65" charset="-120"/>
              </a:rPr>
              <a:t>閱聽人接觸的訊息是</a:t>
            </a:r>
            <a:r>
              <a:rPr lang="zh-TW" altLang="en-US" sz="3200" b="1" u="sng" spc="-300" dirty="0" smtClean="0">
                <a:latin typeface="標楷體" pitchFamily="65" charset="-120"/>
                <a:ea typeface="標楷體" pitchFamily="65" charset="-120"/>
              </a:rPr>
              <a:t>符號選擇、組合、加工之結果</a:t>
            </a:r>
            <a:r>
              <a:rPr lang="zh-TW" altLang="en-US" sz="3200" b="1" spc="-300" dirty="0" smtClean="0">
                <a:latin typeface="標楷體" pitchFamily="65" charset="-120"/>
                <a:ea typeface="標楷體" pitchFamily="65" charset="-120"/>
              </a:rPr>
              <a:t>。</a:t>
            </a:r>
            <a:endParaRPr lang="en-US" altLang="zh-TW" sz="3200" b="1" spc="-300" dirty="0" smtClean="0">
              <a:latin typeface="標楷體" pitchFamily="65" charset="-120"/>
              <a:ea typeface="標楷體" pitchFamily="65" charset="-120"/>
            </a:endParaRPr>
          </a:p>
          <a:p>
            <a:pPr marL="0" lvl="1">
              <a:buNone/>
            </a:pPr>
            <a:r>
              <a:rPr lang="en-US" altLang="zh-TW" sz="3200" b="1" spc="-300" dirty="0" smtClean="0">
                <a:solidFill>
                  <a:srgbClr val="0000CC"/>
                </a:solidFill>
                <a:latin typeface="標楷體" pitchFamily="65" charset="-120"/>
                <a:ea typeface="標楷體" pitchFamily="65" charset="-120"/>
                <a:sym typeface="Wingdings" pitchFamily="2" charset="2"/>
              </a:rPr>
              <a:t></a:t>
            </a:r>
            <a:r>
              <a:rPr lang="zh-TW" altLang="en-US" sz="3200" b="1" spc="-300" dirty="0" smtClean="0">
                <a:solidFill>
                  <a:srgbClr val="0000CC"/>
                </a:solidFill>
                <a:latin typeface="標楷體" pitchFamily="65" charset="-120"/>
                <a:ea typeface="標楷體" pitchFamily="65" charset="-120"/>
                <a:sym typeface="Wingdings" pitchFamily="2" charset="2"/>
              </a:rPr>
              <a:t>隱藏價值、觀點、利潤、權力</a:t>
            </a:r>
            <a:endParaRPr lang="en-US" altLang="zh-TW" sz="3200" b="1" spc="-300" dirty="0" smtClean="0">
              <a:solidFill>
                <a:srgbClr val="0000CC"/>
              </a:solidFill>
              <a:latin typeface="標楷體" pitchFamily="65" charset="-120"/>
              <a:ea typeface="標楷體" pitchFamily="65" charset="-120"/>
              <a:sym typeface="Wingdings" pitchFamily="2" charset="2"/>
            </a:endParaRPr>
          </a:p>
          <a:p>
            <a:pPr>
              <a:buNone/>
            </a:pPr>
            <a:endParaRPr lang="zh-TW" altLang="en-US" sz="2800" b="1" spc="-300" dirty="0"/>
          </a:p>
        </p:txBody>
      </p:sp>
      <p:pic>
        <p:nvPicPr>
          <p:cNvPr id="4" name="圖片 3" descr="cherisma1.jpg"/>
          <p:cNvPicPr>
            <a:picLocks noChangeAspect="1"/>
          </p:cNvPicPr>
          <p:nvPr/>
        </p:nvPicPr>
        <p:blipFill>
          <a:blip r:embed="rId2" cstate="print"/>
          <a:stretch>
            <a:fillRect/>
          </a:stretch>
        </p:blipFill>
        <p:spPr>
          <a:xfrm>
            <a:off x="2220888" y="3212976"/>
            <a:ext cx="4536504" cy="3018837"/>
          </a:xfrm>
          <a:prstGeom prst="rect">
            <a:avLst/>
          </a:prstGeom>
        </p:spPr>
      </p:pic>
      <p:pic>
        <p:nvPicPr>
          <p:cNvPr id="5" name="圖片 4" descr="cherisma2.jpg"/>
          <p:cNvPicPr>
            <a:picLocks noChangeAspect="1"/>
          </p:cNvPicPr>
          <p:nvPr/>
        </p:nvPicPr>
        <p:blipFill>
          <a:blip r:embed="rId3" cstate="print"/>
          <a:stretch>
            <a:fillRect/>
          </a:stretch>
        </p:blipFill>
        <p:spPr>
          <a:xfrm>
            <a:off x="1259632" y="2996951"/>
            <a:ext cx="6264695" cy="3744417"/>
          </a:xfrm>
          <a:prstGeom prst="rect">
            <a:avLst/>
          </a:prstGeom>
        </p:spPr>
      </p:pic>
      <p:sp>
        <p:nvSpPr>
          <p:cNvPr id="6" name="標題 1"/>
          <p:cNvSpPr txBox="1">
            <a:spLocks/>
          </p:cNvSpPr>
          <p:nvPr/>
        </p:nvSpPr>
        <p:spPr>
          <a:xfrm>
            <a:off x="467544" y="404664"/>
            <a:ext cx="4824536" cy="864096"/>
          </a:xfrm>
          <a:prstGeom prst="rect">
            <a:avLst/>
          </a:prstGeom>
          <a:solidFill>
            <a:srgbClr val="0033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40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媒體產製與「再現」 </a:t>
            </a:r>
          </a:p>
        </p:txBody>
      </p:sp>
    </p:spTree>
    <p:extLst>
      <p:ext uri="{BB962C8B-B14F-4D97-AF65-F5344CB8AC3E}">
        <p14:creationId xmlns:p14="http://schemas.microsoft.com/office/powerpoint/2010/main" xmlns="" val="386824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14199" y="2060848"/>
            <a:ext cx="9030399" cy="3384376"/>
          </a:xfrm>
          <a:prstGeom prst="rect">
            <a:avLst/>
          </a:prstGeom>
          <a:solidFill>
            <a:sysClr val="window" lastClr="FFFFFF">
              <a:alpha val="64999"/>
            </a:sys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14350" eaLnBrk="1" hangingPunct="1">
              <a:lnSpc>
                <a:spcPts val="3600"/>
              </a:lnSpc>
              <a:spcBef>
                <a:spcPts val="0"/>
              </a:spcBef>
              <a:buFont typeface="+mj-lt"/>
              <a:buAutoNum type="arabicPeriod"/>
            </a:pPr>
            <a:r>
              <a:rPr lang="zh-TW" altLang="en-US" sz="3200" b="1" spc="-300" dirty="0" smtClean="0">
                <a:latin typeface="Times New Roman" pitchFamily="18" charset="0"/>
                <a:ea typeface="標楷體" pitchFamily="65" charset="-120"/>
              </a:rPr>
              <a:t>將社會事件</a:t>
            </a:r>
            <a:r>
              <a:rPr lang="zh-TW" altLang="en-US" sz="3200" b="1" spc="-300" dirty="0">
                <a:solidFill>
                  <a:srgbClr val="C00000"/>
                </a:solidFill>
                <a:latin typeface="Times New Roman" pitchFamily="18" charset="0"/>
                <a:ea typeface="標楷體" pitchFamily="65" charset="-120"/>
              </a:rPr>
              <a:t>如實</a:t>
            </a:r>
            <a:r>
              <a:rPr lang="zh-TW" altLang="en-US" sz="3200" b="1" spc="-300" dirty="0" smtClean="0">
                <a:solidFill>
                  <a:srgbClr val="C00000"/>
                </a:solidFill>
                <a:latin typeface="Times New Roman" pitchFamily="18" charset="0"/>
                <a:ea typeface="標楷體" pitchFamily="65" charset="-120"/>
              </a:rPr>
              <a:t>報導</a:t>
            </a:r>
            <a:r>
              <a:rPr lang="zh-TW" altLang="en-US" sz="3200" b="1" spc="-300" dirty="0" smtClean="0">
                <a:latin typeface="Times New Roman" pitchFamily="18" charset="0"/>
                <a:ea typeface="標楷體" pitchFamily="65" charset="-120"/>
              </a:rPr>
              <a:t>，是媒體</a:t>
            </a:r>
            <a:r>
              <a:rPr lang="zh-TW" altLang="en-US" sz="3200" b="1" spc="-300" dirty="0" smtClean="0">
                <a:solidFill>
                  <a:srgbClr val="C00000"/>
                </a:solidFill>
                <a:latin typeface="Times New Roman" pitchFamily="18" charset="0"/>
                <a:ea typeface="標楷體" pitchFamily="65" charset="-120"/>
              </a:rPr>
              <a:t>首要公共角色</a:t>
            </a:r>
            <a:r>
              <a:rPr lang="zh-TW" altLang="en-US" sz="3200" b="1" spc="-300" dirty="0" smtClean="0">
                <a:latin typeface="Times New Roman" pitchFamily="18" charset="0"/>
                <a:ea typeface="標楷體" pitchFamily="65" charset="-120"/>
              </a:rPr>
              <a:t>。</a:t>
            </a:r>
            <a:endParaRPr lang="en-US" altLang="zh-TW" sz="3200" b="1" spc="-300" dirty="0" smtClean="0">
              <a:latin typeface="Times New Roman" pitchFamily="18" charset="0"/>
              <a:ea typeface="標楷體" pitchFamily="65" charset="-120"/>
            </a:endParaRPr>
          </a:p>
          <a:p>
            <a:pPr marL="457200" lvl="1" indent="0" eaLnBrk="1" hangingPunct="1">
              <a:lnSpc>
                <a:spcPts val="3600"/>
              </a:lnSpc>
              <a:spcBef>
                <a:spcPts val="0"/>
              </a:spcBef>
              <a:buNone/>
            </a:pPr>
            <a:r>
              <a:rPr lang="en-US" altLang="zh-TW" sz="3200" b="1" spc="-300" dirty="0">
                <a:latin typeface="Times New Roman" pitchFamily="18" charset="0"/>
                <a:ea typeface="標楷體" pitchFamily="65" charset="-120"/>
              </a:rPr>
              <a:t> </a:t>
            </a:r>
            <a:r>
              <a:rPr lang="en-US" altLang="zh-TW" sz="3200" b="1" spc="-300" dirty="0" smtClean="0">
                <a:latin typeface="Times New Roman" pitchFamily="18" charset="0"/>
                <a:ea typeface="標楷體" pitchFamily="65" charset="-120"/>
              </a:rPr>
              <a:t>       </a:t>
            </a:r>
            <a:r>
              <a:rPr lang="en-US" altLang="zh-TW" sz="3200" b="1" u="sng" spc="-300" dirty="0" smtClean="0">
                <a:solidFill>
                  <a:srgbClr val="C00000"/>
                </a:solidFill>
                <a:latin typeface="Times New Roman" pitchFamily="18" charset="0"/>
                <a:ea typeface="標楷體" pitchFamily="65" charset="-120"/>
                <a:sym typeface="Wingdings"/>
              </a:rPr>
              <a:t></a:t>
            </a:r>
            <a:r>
              <a:rPr lang="zh-TW" altLang="en-US" sz="3200" b="1" u="sng" spc="-300" dirty="0" smtClean="0">
                <a:solidFill>
                  <a:srgbClr val="C00000"/>
                </a:solidFill>
                <a:latin typeface="Times New Roman" pitchFamily="18" charset="0"/>
                <a:ea typeface="標楷體" pitchFamily="65" charset="-120"/>
              </a:rPr>
              <a:t>報導</a:t>
            </a:r>
            <a:r>
              <a:rPr lang="zh-TW" altLang="en-US" sz="3200" b="1" u="sng" spc="-300" dirty="0">
                <a:solidFill>
                  <a:srgbClr val="C00000"/>
                </a:solidFill>
                <a:latin typeface="Times New Roman" pitchFamily="18" charset="0"/>
                <a:ea typeface="標楷體" pitchFamily="65" charset="-120"/>
              </a:rPr>
              <a:t>內容</a:t>
            </a:r>
            <a:r>
              <a:rPr lang="zh-TW" altLang="en-US" sz="3200" b="1" u="sng" spc="-300" dirty="0" smtClean="0">
                <a:solidFill>
                  <a:srgbClr val="C00000"/>
                </a:solidFill>
                <a:latin typeface="Times New Roman" pitchFamily="18" charset="0"/>
                <a:ea typeface="標楷體" pitchFamily="65" charset="-120"/>
              </a:rPr>
              <a:t>若有缺誤</a:t>
            </a:r>
            <a:r>
              <a:rPr lang="zh-TW" altLang="en-US" sz="3200" b="1" u="sng" spc="-300" dirty="0">
                <a:solidFill>
                  <a:srgbClr val="C00000"/>
                </a:solidFill>
                <a:latin typeface="Times New Roman" pitchFamily="18" charset="0"/>
                <a:ea typeface="標楷體" pitchFamily="65" charset="-120"/>
              </a:rPr>
              <a:t>，會影響閱聽人之判斷</a:t>
            </a:r>
            <a:r>
              <a:rPr lang="zh-TW" altLang="en-US" sz="3200" b="1" u="sng" spc="-300" dirty="0" smtClean="0">
                <a:solidFill>
                  <a:srgbClr val="C00000"/>
                </a:solidFill>
                <a:latin typeface="Times New Roman" pitchFamily="18" charset="0"/>
                <a:ea typeface="標楷體" pitchFamily="65" charset="-120"/>
              </a:rPr>
              <a:t>。</a:t>
            </a:r>
            <a:endParaRPr lang="en-US" altLang="zh-TW" sz="3200" b="1" u="sng" spc="-300" dirty="0" smtClean="0">
              <a:solidFill>
                <a:srgbClr val="C00000"/>
              </a:solidFill>
              <a:latin typeface="Times New Roman" pitchFamily="18" charset="0"/>
              <a:ea typeface="標楷體" pitchFamily="65" charset="-120"/>
            </a:endParaRPr>
          </a:p>
          <a:p>
            <a:pPr marL="457200" lvl="1" indent="0" eaLnBrk="1" hangingPunct="1">
              <a:lnSpc>
                <a:spcPts val="3600"/>
              </a:lnSpc>
              <a:spcBef>
                <a:spcPts val="0"/>
              </a:spcBef>
              <a:buNone/>
            </a:pPr>
            <a:endParaRPr lang="zh-TW" altLang="en-US" sz="3200" b="1" spc="-300" dirty="0">
              <a:latin typeface="Times New Roman" pitchFamily="18" charset="0"/>
              <a:ea typeface="標楷體" pitchFamily="65" charset="-120"/>
            </a:endParaRPr>
          </a:p>
          <a:p>
            <a:pPr marL="971550" lvl="1" indent="-514350" eaLnBrk="1" hangingPunct="1">
              <a:lnSpc>
                <a:spcPts val="3600"/>
              </a:lnSpc>
              <a:spcBef>
                <a:spcPts val="0"/>
              </a:spcBef>
              <a:buFont typeface="+mj-lt"/>
              <a:buAutoNum type="arabicPeriod" startAt="2"/>
            </a:pPr>
            <a:r>
              <a:rPr lang="zh-TW" altLang="en-US" sz="3200" b="1" spc="-300" dirty="0" smtClean="0">
                <a:latin typeface="Times New Roman" pitchFamily="18" charset="0"/>
                <a:ea typeface="標楷體" pitchFamily="65" charset="-120"/>
              </a:rPr>
              <a:t>對社會事件的是非</a:t>
            </a:r>
            <a:r>
              <a:rPr lang="zh-TW" altLang="en-US" sz="3200" b="1" spc="-300" dirty="0">
                <a:latin typeface="Times New Roman" pitchFamily="18" charset="0"/>
                <a:ea typeface="標楷體" pitchFamily="65" charset="-120"/>
              </a:rPr>
              <a:t>對錯加以評價，即是</a:t>
            </a:r>
            <a:r>
              <a:rPr lang="zh-TW" altLang="en-US" sz="3200" b="1" spc="-300" dirty="0">
                <a:solidFill>
                  <a:srgbClr val="C00000"/>
                </a:solidFill>
                <a:latin typeface="Times New Roman" pitchFamily="18" charset="0"/>
                <a:ea typeface="標楷體" pitchFamily="65" charset="-120"/>
              </a:rPr>
              <a:t>評論事實</a:t>
            </a:r>
            <a:r>
              <a:rPr lang="zh-TW" altLang="en-US" sz="3200" b="1" spc="-300" dirty="0" smtClean="0">
                <a:latin typeface="Times New Roman" pitchFamily="18" charset="0"/>
                <a:ea typeface="標楷體" pitchFamily="65" charset="-120"/>
              </a:rPr>
              <a:t>。</a:t>
            </a:r>
            <a:endParaRPr lang="en-US" altLang="zh-TW" sz="3200" b="1" spc="-300" dirty="0" smtClean="0">
              <a:latin typeface="Times New Roman" pitchFamily="18" charset="0"/>
              <a:ea typeface="標楷體" pitchFamily="65" charset="-120"/>
            </a:endParaRPr>
          </a:p>
          <a:p>
            <a:pPr marL="457200" lvl="1" indent="0" eaLnBrk="1" hangingPunct="1">
              <a:lnSpc>
                <a:spcPts val="3600"/>
              </a:lnSpc>
              <a:spcBef>
                <a:spcPts val="0"/>
              </a:spcBef>
              <a:buNone/>
            </a:pPr>
            <a:r>
              <a:rPr lang="zh-TW" altLang="en-US" sz="3200" b="1" spc="-300" dirty="0">
                <a:solidFill>
                  <a:srgbClr val="C00000"/>
                </a:solidFill>
                <a:latin typeface="Times New Roman" pitchFamily="18" charset="0"/>
                <a:ea typeface="標楷體" pitchFamily="65" charset="-120"/>
                <a:sym typeface="Wingdings"/>
              </a:rPr>
              <a:t> </a:t>
            </a:r>
            <a:r>
              <a:rPr lang="zh-TW" altLang="en-US" sz="3200" b="1" spc="-300" dirty="0" smtClean="0">
                <a:solidFill>
                  <a:srgbClr val="C00000"/>
                </a:solidFill>
                <a:latin typeface="Times New Roman" pitchFamily="18" charset="0"/>
                <a:ea typeface="標楷體" pitchFamily="65" charset="-120"/>
                <a:sym typeface="Wingdings"/>
              </a:rPr>
              <a:t>      </a:t>
            </a:r>
            <a:r>
              <a:rPr lang="zh-TW" altLang="en-US" sz="3200" b="1" u="sng" spc="-300" dirty="0" smtClean="0">
                <a:solidFill>
                  <a:srgbClr val="C00000"/>
                </a:solidFill>
                <a:latin typeface="Times New Roman" pitchFamily="18" charset="0"/>
                <a:ea typeface="標楷體" pitchFamily="65" charset="-120"/>
                <a:sym typeface="Wingdings"/>
              </a:rPr>
              <a:t> </a:t>
            </a:r>
            <a:r>
              <a:rPr lang="zh-TW" altLang="en-US" sz="3200" b="1" u="sng" spc="-300" dirty="0" smtClean="0">
                <a:solidFill>
                  <a:srgbClr val="C00000"/>
                </a:solidFill>
                <a:latin typeface="Times New Roman" pitchFamily="18" charset="0"/>
                <a:ea typeface="標楷體" pitchFamily="65" charset="-120"/>
              </a:rPr>
              <a:t>媒體</a:t>
            </a:r>
            <a:r>
              <a:rPr lang="zh-TW" altLang="en-US" sz="3200" b="1" u="sng" spc="-300" dirty="0">
                <a:solidFill>
                  <a:srgbClr val="C00000"/>
                </a:solidFill>
                <a:latin typeface="Times New Roman" pitchFamily="18" charset="0"/>
                <a:ea typeface="標楷體" pitchFamily="65" charset="-120"/>
              </a:rPr>
              <a:t>的守望功能。</a:t>
            </a:r>
          </a:p>
        </p:txBody>
      </p:sp>
      <p:sp>
        <p:nvSpPr>
          <p:cNvPr id="5" name="矩形 4"/>
          <p:cNvSpPr/>
          <p:nvPr/>
        </p:nvSpPr>
        <p:spPr>
          <a:xfrm>
            <a:off x="774080" y="332656"/>
            <a:ext cx="3869927"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媒體的公共角色</a:t>
            </a:r>
            <a:endParaRPr lang="zh-TW" altLang="en-US" sz="1600" spc="-300" dirty="0"/>
          </a:p>
        </p:txBody>
      </p:sp>
      <p:sp>
        <p:nvSpPr>
          <p:cNvPr id="6" name="文字方塊 5"/>
          <p:cNvSpPr txBox="1"/>
          <p:nvPr/>
        </p:nvSpPr>
        <p:spPr>
          <a:xfrm>
            <a:off x="251520" y="1241039"/>
            <a:ext cx="4464496" cy="584775"/>
          </a:xfrm>
          <a:prstGeom prst="rect">
            <a:avLst/>
          </a:prstGeom>
          <a:noFill/>
          <a:ln>
            <a:solidFill>
              <a:srgbClr val="660066"/>
            </a:solidFill>
            <a:prstDash val="dash"/>
          </a:ln>
        </p:spPr>
        <p:txBody>
          <a:bodyPr wrap="square" rtlCol="0">
            <a:spAutoFit/>
          </a:bodyPr>
          <a:lstStyle/>
          <a:p>
            <a:pPr marL="0" lvl="1"/>
            <a:r>
              <a:rPr lang="en-US" altLang="zh-TW" sz="3200" b="1" spc="-300" dirty="0">
                <a:solidFill>
                  <a:srgbClr val="660066"/>
                </a:solidFill>
                <a:latin typeface="Times New Roman" pitchFamily="18" charset="0"/>
                <a:ea typeface="標楷體" pitchFamily="65" charset="-120"/>
              </a:rPr>
              <a:t>(</a:t>
            </a:r>
            <a:r>
              <a:rPr lang="zh-TW" altLang="en-US" sz="3200" b="1" spc="-300" dirty="0">
                <a:solidFill>
                  <a:srgbClr val="660066"/>
                </a:solidFill>
                <a:latin typeface="Times New Roman" pitchFamily="18" charset="0"/>
                <a:ea typeface="標楷體" pitchFamily="65" charset="-120"/>
              </a:rPr>
              <a:t>一</a:t>
            </a:r>
            <a:r>
              <a:rPr lang="en-US" altLang="zh-TW" sz="3200" b="1" spc="-300" dirty="0" smtClean="0">
                <a:solidFill>
                  <a:srgbClr val="660066"/>
                </a:solidFill>
                <a:latin typeface="Times New Roman" pitchFamily="18" charset="0"/>
                <a:ea typeface="標楷體" pitchFamily="65" charset="-120"/>
              </a:rPr>
              <a:t>) </a:t>
            </a:r>
            <a:r>
              <a:rPr lang="zh-TW" altLang="en-US" sz="3200" b="1" spc="-300" dirty="0" smtClean="0">
                <a:solidFill>
                  <a:srgbClr val="660066"/>
                </a:solidFill>
                <a:latin typeface="Times New Roman" pitchFamily="18" charset="0"/>
                <a:ea typeface="標楷體" pitchFamily="65" charset="-120"/>
              </a:rPr>
              <a:t>報導</a:t>
            </a:r>
            <a:r>
              <a:rPr lang="zh-TW" altLang="en-US" sz="3200" b="1" spc="-300" dirty="0">
                <a:solidFill>
                  <a:srgbClr val="660066"/>
                </a:solidFill>
                <a:latin typeface="Times New Roman" pitchFamily="18" charset="0"/>
                <a:ea typeface="標楷體" pitchFamily="65" charset="-120"/>
              </a:rPr>
              <a:t>與評論事實</a:t>
            </a:r>
            <a:r>
              <a:rPr lang="zh-TW" altLang="en-US" sz="3200" b="1" spc="-300" dirty="0" smtClean="0">
                <a:solidFill>
                  <a:srgbClr val="660066"/>
                </a:solidFill>
                <a:latin typeface="Times New Roman" pitchFamily="18" charset="0"/>
                <a:ea typeface="標楷體" pitchFamily="65" charset="-120"/>
              </a:rPr>
              <a:t>傳播</a:t>
            </a:r>
            <a:endParaRPr lang="zh-TW" altLang="en-US" dirty="0">
              <a:solidFill>
                <a:srgbClr val="660066"/>
              </a:solidFill>
            </a:endParaRPr>
          </a:p>
        </p:txBody>
      </p:sp>
      <p:sp>
        <p:nvSpPr>
          <p:cNvPr id="7" name="文字方塊 6"/>
          <p:cNvSpPr txBox="1"/>
          <p:nvPr/>
        </p:nvSpPr>
        <p:spPr>
          <a:xfrm>
            <a:off x="6876256" y="298670"/>
            <a:ext cx="194421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p.117-118</a:t>
            </a:r>
            <a:endParaRPr lang="zh-TW" altLang="en-US" sz="3200" b="1" dirty="0">
              <a:solidFill>
                <a:schemeClr val="bg1"/>
              </a:solidFill>
            </a:endParaRPr>
          </a:p>
        </p:txBody>
      </p:sp>
    </p:spTree>
    <p:extLst>
      <p:ext uri="{BB962C8B-B14F-4D97-AF65-F5344CB8AC3E}">
        <p14:creationId xmlns:p14="http://schemas.microsoft.com/office/powerpoint/2010/main" xmlns="" val="35516634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74080" y="332656"/>
            <a:ext cx="487804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smtClean="0">
                <a:latin typeface="Times New Roman" pitchFamily="18" charset="0"/>
                <a:ea typeface="標楷體" pitchFamily="65" charset="-120"/>
              </a:rPr>
              <a:t>影響</a:t>
            </a:r>
            <a:r>
              <a:rPr lang="zh-TW" altLang="en-US" sz="4400" spc="-300" dirty="0">
                <a:latin typeface="Times New Roman" pitchFamily="18" charset="0"/>
                <a:ea typeface="標楷體" pitchFamily="65" charset="-120"/>
              </a:rPr>
              <a:t>新聞產製的</a:t>
            </a:r>
            <a:r>
              <a:rPr lang="zh-TW" altLang="en-US" sz="4400" spc="-300" dirty="0" smtClean="0">
                <a:latin typeface="Times New Roman" pitchFamily="18" charset="0"/>
                <a:ea typeface="標楷體" pitchFamily="65" charset="-120"/>
              </a:rPr>
              <a:t>因素</a:t>
            </a:r>
            <a:endParaRPr lang="zh-TW" altLang="en-US" sz="1600" spc="-300" dirty="0"/>
          </a:p>
        </p:txBody>
      </p:sp>
      <p:sp>
        <p:nvSpPr>
          <p:cNvPr id="7" name="文字方塊 6"/>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p.126</a:t>
            </a:r>
            <a:endParaRPr lang="zh-TW" altLang="en-US" sz="3200" b="1" dirty="0">
              <a:solidFill>
                <a:schemeClr val="bg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700808"/>
            <a:ext cx="8044111" cy="3693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13213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0" y="1916832"/>
            <a:ext cx="8806273" cy="1872208"/>
          </a:xfrm>
          <a:prstGeom prst="rect">
            <a:avLst/>
          </a:prstGeom>
          <a:solidFill>
            <a:sysClr val="window" lastClr="FFFFFF">
              <a:alpha val="64999"/>
            </a:sys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14350" eaLnBrk="1" hangingPunct="1">
              <a:lnSpc>
                <a:spcPts val="3600"/>
              </a:lnSpc>
              <a:spcBef>
                <a:spcPts val="0"/>
              </a:spcBef>
              <a:buFont typeface="+mj-lt"/>
              <a:buAutoNum type="arabicPeriod"/>
            </a:pPr>
            <a:r>
              <a:rPr lang="zh-TW" altLang="en-US" sz="3200" b="1" spc="-300" dirty="0" smtClean="0">
                <a:latin typeface="Times New Roman" pitchFamily="18" charset="0"/>
                <a:ea typeface="標楷體" pitchFamily="65" charset="-120"/>
              </a:rPr>
              <a:t>因為</a:t>
            </a:r>
            <a:r>
              <a:rPr lang="zh-TW" altLang="en-US" sz="3200" b="1" spc="-300" dirty="0">
                <a:solidFill>
                  <a:srgbClr val="FF0000"/>
                </a:solidFill>
                <a:latin typeface="Times New Roman" pitchFamily="18" charset="0"/>
                <a:ea typeface="標楷體" pitchFamily="65" charset="-120"/>
              </a:rPr>
              <a:t>媒體的營利性質</a:t>
            </a:r>
            <a:r>
              <a:rPr lang="zh-TW" altLang="en-US" sz="3200" b="1" spc="-300" dirty="0">
                <a:latin typeface="Times New Roman" pitchFamily="18" charset="0"/>
                <a:ea typeface="標楷體" pitchFamily="65" charset="-120"/>
              </a:rPr>
              <a:t>，使得市場成為媒體重要的考量。</a:t>
            </a:r>
          </a:p>
          <a:p>
            <a:pPr marL="971550" lvl="1" indent="-514350" eaLnBrk="1" hangingPunct="1">
              <a:lnSpc>
                <a:spcPts val="3600"/>
              </a:lnSpc>
              <a:spcBef>
                <a:spcPts val="0"/>
              </a:spcBef>
              <a:buFont typeface="+mj-lt"/>
              <a:buAutoNum type="arabicPeriod"/>
            </a:pPr>
            <a:r>
              <a:rPr lang="zh-TW" altLang="en-US" sz="3200" b="1" spc="-300" dirty="0" smtClean="0">
                <a:latin typeface="Times New Roman" pitchFamily="18" charset="0"/>
                <a:ea typeface="標楷體" pitchFamily="65" charset="-120"/>
              </a:rPr>
              <a:t>媒體</a:t>
            </a:r>
            <a:r>
              <a:rPr lang="zh-TW" altLang="en-US" sz="3200" b="1" spc="-300" dirty="0">
                <a:latin typeface="Times New Roman" pitchFamily="18" charset="0"/>
                <a:ea typeface="標楷體" pitchFamily="65" charset="-120"/>
              </a:rPr>
              <a:t>版面、篇幅有限，因此新聞內容是否有</a:t>
            </a:r>
            <a:r>
              <a:rPr lang="zh-TW" altLang="en-US" sz="3200" b="1" spc="-300" dirty="0">
                <a:solidFill>
                  <a:srgbClr val="FF0000"/>
                </a:solidFill>
                <a:latin typeface="Times New Roman" pitchFamily="18" charset="0"/>
                <a:ea typeface="標楷體" pitchFamily="65" charset="-120"/>
              </a:rPr>
              <a:t>收視率的影響</a:t>
            </a:r>
            <a:r>
              <a:rPr lang="zh-TW" altLang="en-US" sz="3200" b="1" spc="-300" dirty="0">
                <a:latin typeface="Times New Roman" pitchFamily="18" charset="0"/>
                <a:ea typeface="標楷體" pitchFamily="65" charset="-120"/>
              </a:rPr>
              <a:t>成為關鍵因素。</a:t>
            </a:r>
          </a:p>
          <a:p>
            <a:pPr marL="971550" lvl="1" indent="-514350" eaLnBrk="1" hangingPunct="1">
              <a:lnSpc>
                <a:spcPts val="3600"/>
              </a:lnSpc>
              <a:spcBef>
                <a:spcPts val="0"/>
              </a:spcBef>
              <a:buFont typeface="+mj-lt"/>
              <a:buAutoNum type="arabicPeriod"/>
            </a:pPr>
            <a:r>
              <a:rPr lang="zh-TW" altLang="en-US" sz="3200" b="1" spc="-300" dirty="0" smtClean="0">
                <a:latin typeface="Times New Roman" pitchFamily="18" charset="0"/>
                <a:ea typeface="標楷體" pitchFamily="65" charset="-120"/>
              </a:rPr>
              <a:t>媒體</a:t>
            </a:r>
            <a:r>
              <a:rPr lang="zh-TW" altLang="en-US" sz="3200" b="1" spc="-300" dirty="0">
                <a:latin typeface="Times New Roman" pitchFamily="18" charset="0"/>
                <a:ea typeface="標楷體" pitchFamily="65" charset="-120"/>
              </a:rPr>
              <a:t>本身的立場帶有其</a:t>
            </a:r>
            <a:r>
              <a:rPr lang="zh-TW" altLang="en-US" sz="3200" b="1" spc="-300" dirty="0">
                <a:solidFill>
                  <a:srgbClr val="FF0000"/>
                </a:solidFill>
                <a:latin typeface="Times New Roman" pitchFamily="18" charset="0"/>
                <a:ea typeface="標楷體" pitchFamily="65" charset="-120"/>
              </a:rPr>
              <a:t>價值判斷</a:t>
            </a:r>
            <a:r>
              <a:rPr lang="zh-TW" altLang="en-US" sz="3200" b="1" spc="-300" dirty="0">
                <a:latin typeface="Times New Roman" pitchFamily="18" charset="0"/>
                <a:ea typeface="標楷體" pitchFamily="65" charset="-120"/>
              </a:rPr>
              <a:t>。</a:t>
            </a:r>
          </a:p>
        </p:txBody>
      </p:sp>
      <p:sp>
        <p:nvSpPr>
          <p:cNvPr id="5" name="矩形 4"/>
          <p:cNvSpPr/>
          <p:nvPr/>
        </p:nvSpPr>
        <p:spPr>
          <a:xfrm>
            <a:off x="774080" y="332656"/>
            <a:ext cx="487804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smtClean="0">
                <a:latin typeface="Times New Roman" pitchFamily="18" charset="0"/>
                <a:ea typeface="標楷體" pitchFamily="65" charset="-120"/>
              </a:rPr>
              <a:t>影響</a:t>
            </a:r>
            <a:r>
              <a:rPr lang="zh-TW" altLang="en-US" sz="4400" spc="-300" dirty="0">
                <a:latin typeface="Times New Roman" pitchFamily="18" charset="0"/>
                <a:ea typeface="標楷體" pitchFamily="65" charset="-120"/>
              </a:rPr>
              <a:t>新聞產製的</a:t>
            </a:r>
            <a:r>
              <a:rPr lang="zh-TW" altLang="en-US" sz="4400" spc="-300" dirty="0" smtClean="0">
                <a:latin typeface="Times New Roman" pitchFamily="18" charset="0"/>
                <a:ea typeface="標楷體" pitchFamily="65" charset="-120"/>
              </a:rPr>
              <a:t>因素</a:t>
            </a:r>
            <a:endParaRPr lang="zh-TW" altLang="en-US" sz="1600" spc="-300" dirty="0"/>
          </a:p>
        </p:txBody>
      </p:sp>
      <p:sp>
        <p:nvSpPr>
          <p:cNvPr id="6" name="文字方塊 5"/>
          <p:cNvSpPr txBox="1"/>
          <p:nvPr/>
        </p:nvSpPr>
        <p:spPr>
          <a:xfrm>
            <a:off x="251520" y="1241039"/>
            <a:ext cx="3456384" cy="584775"/>
          </a:xfrm>
          <a:prstGeom prst="rect">
            <a:avLst/>
          </a:prstGeom>
          <a:noFill/>
          <a:ln>
            <a:solidFill>
              <a:srgbClr val="660066"/>
            </a:solidFill>
            <a:prstDash val="dash"/>
          </a:ln>
        </p:spPr>
        <p:txBody>
          <a:bodyPr wrap="square" rtlCol="0">
            <a:spAutoFit/>
          </a:bodyPr>
          <a:lstStyle/>
          <a:p>
            <a:pPr marL="0" lvl="1"/>
            <a:r>
              <a:rPr lang="en-US" altLang="zh-TW" sz="3200" b="1" spc="-300" dirty="0" smtClean="0">
                <a:solidFill>
                  <a:srgbClr val="660066"/>
                </a:solidFill>
                <a:latin typeface="Times New Roman" pitchFamily="18" charset="0"/>
                <a:ea typeface="標楷體" pitchFamily="65" charset="-120"/>
              </a:rPr>
              <a:t>(</a:t>
            </a:r>
            <a:r>
              <a:rPr lang="zh-TW" altLang="en-US" sz="3200" b="1" spc="-300" dirty="0">
                <a:solidFill>
                  <a:srgbClr val="660066"/>
                </a:solidFill>
                <a:latin typeface="Times New Roman" pitchFamily="18" charset="0"/>
                <a:ea typeface="標楷體" pitchFamily="65" charset="-120"/>
              </a:rPr>
              <a:t>一</a:t>
            </a:r>
            <a:r>
              <a:rPr lang="en-US" altLang="zh-TW" sz="3200" b="1" spc="-300" dirty="0">
                <a:solidFill>
                  <a:srgbClr val="660066"/>
                </a:solidFill>
                <a:latin typeface="Times New Roman" pitchFamily="18" charset="0"/>
                <a:ea typeface="標楷體" pitchFamily="65" charset="-120"/>
              </a:rPr>
              <a:t>) </a:t>
            </a:r>
            <a:r>
              <a:rPr lang="zh-TW" altLang="en-US" sz="3200" b="1" spc="-300" dirty="0" smtClean="0">
                <a:solidFill>
                  <a:srgbClr val="660066"/>
                </a:solidFill>
                <a:latin typeface="Times New Roman" pitchFamily="18" charset="0"/>
                <a:ea typeface="標楷體" pitchFamily="65" charset="-120"/>
              </a:rPr>
              <a:t>市場</a:t>
            </a:r>
            <a:r>
              <a:rPr lang="zh-TW" altLang="en-US" sz="3200" b="1" spc="-300" dirty="0">
                <a:solidFill>
                  <a:srgbClr val="660066"/>
                </a:solidFill>
                <a:latin typeface="Times New Roman" pitchFamily="18" charset="0"/>
                <a:ea typeface="標楷體" pitchFamily="65" charset="-120"/>
              </a:rPr>
              <a:t>與媒體立場</a:t>
            </a:r>
          </a:p>
        </p:txBody>
      </p:sp>
      <p:sp>
        <p:nvSpPr>
          <p:cNvPr id="7" name="文字方塊 6"/>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p.126</a:t>
            </a:r>
            <a:endParaRPr lang="zh-TW" altLang="en-US" sz="3200" b="1" dirty="0">
              <a:solidFill>
                <a:schemeClr val="bg1"/>
              </a:solidFill>
            </a:endParaRPr>
          </a:p>
        </p:txBody>
      </p:sp>
    </p:spTree>
    <p:extLst>
      <p:ext uri="{BB962C8B-B14F-4D97-AF65-F5344CB8AC3E}">
        <p14:creationId xmlns:p14="http://schemas.microsoft.com/office/powerpoint/2010/main" xmlns="" val="746295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0" y="1916832"/>
            <a:ext cx="8806273" cy="1872208"/>
          </a:xfrm>
          <a:prstGeom prst="rect">
            <a:avLst/>
          </a:prstGeom>
          <a:solidFill>
            <a:sysClr val="window" lastClr="FFFFFF">
              <a:alpha val="64999"/>
            </a:sys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14350" eaLnBrk="1" hangingPunct="1">
              <a:lnSpc>
                <a:spcPts val="3600"/>
              </a:lnSpc>
              <a:spcBef>
                <a:spcPts val="0"/>
              </a:spcBef>
              <a:buFont typeface="+mj-lt"/>
              <a:buAutoNum type="arabicPeriod"/>
            </a:pPr>
            <a:r>
              <a:rPr lang="zh-TW" altLang="en-US" sz="3200" b="1" spc="-300" dirty="0" smtClean="0">
                <a:latin typeface="Times New Roman" pitchFamily="18" charset="0"/>
                <a:ea typeface="標楷體" pitchFamily="65" charset="-120"/>
              </a:rPr>
              <a:t>社會</a:t>
            </a:r>
            <a:r>
              <a:rPr lang="zh-TW" altLang="en-US" sz="3200" b="1" spc="-300" dirty="0">
                <a:latin typeface="Times New Roman" pitchFamily="18" charset="0"/>
                <a:ea typeface="標楷體" pitchFamily="65" charset="-120"/>
              </a:rPr>
              <a:t>中權威機構作成之決定對社會有</a:t>
            </a:r>
            <a:r>
              <a:rPr lang="zh-TW" altLang="en-US" sz="3200" b="1" spc="-300" dirty="0" smtClean="0">
                <a:latin typeface="Times New Roman" pitchFamily="18" charset="0"/>
                <a:ea typeface="標楷體" pitchFamily="65" charset="-120"/>
              </a:rPr>
              <a:t>明顯影響</a:t>
            </a:r>
            <a:endParaRPr lang="zh-TW" altLang="en-US" sz="3200" b="1" spc="-300" dirty="0">
              <a:latin typeface="Times New Roman" pitchFamily="18" charset="0"/>
              <a:ea typeface="標楷體" pitchFamily="65" charset="-120"/>
            </a:endParaRPr>
          </a:p>
          <a:p>
            <a:pPr marL="971550" lvl="1" indent="-514350" eaLnBrk="1" hangingPunct="1">
              <a:lnSpc>
                <a:spcPts val="3600"/>
              </a:lnSpc>
              <a:spcBef>
                <a:spcPts val="0"/>
              </a:spcBef>
              <a:buFont typeface="+mj-lt"/>
              <a:buAutoNum type="arabicPeriod"/>
            </a:pPr>
            <a:r>
              <a:rPr lang="zh-TW" altLang="en-US" sz="3200" b="1" spc="-300" dirty="0" smtClean="0">
                <a:solidFill>
                  <a:srgbClr val="C00000"/>
                </a:solidFill>
                <a:latin typeface="Times New Roman" pitchFamily="18" charset="0"/>
                <a:ea typeface="標楷體" pitchFamily="65" charset="-120"/>
              </a:rPr>
              <a:t>利益</a:t>
            </a:r>
            <a:r>
              <a:rPr lang="zh-TW" altLang="en-US" sz="3200" b="1" spc="-300" dirty="0">
                <a:solidFill>
                  <a:srgbClr val="C00000"/>
                </a:solidFill>
                <a:latin typeface="Times New Roman" pitchFamily="18" charset="0"/>
                <a:ea typeface="標楷體" pitchFamily="65" charset="-120"/>
              </a:rPr>
              <a:t>團體藉由媒體爭取其訴求的曝光度</a:t>
            </a:r>
            <a:r>
              <a:rPr lang="zh-TW" altLang="en-US" sz="3200" b="1" spc="-300" dirty="0">
                <a:latin typeface="Times New Roman" pitchFamily="18" charset="0"/>
                <a:ea typeface="標楷體" pitchFamily="65" charset="-120"/>
              </a:rPr>
              <a:t>，例如勞工團體進行示威遊行，吸引媒體報導。</a:t>
            </a:r>
          </a:p>
        </p:txBody>
      </p:sp>
      <p:sp>
        <p:nvSpPr>
          <p:cNvPr id="5" name="矩形 4"/>
          <p:cNvSpPr/>
          <p:nvPr/>
        </p:nvSpPr>
        <p:spPr>
          <a:xfrm>
            <a:off x="774080" y="332656"/>
            <a:ext cx="487804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smtClean="0">
                <a:latin typeface="Times New Roman" pitchFamily="18" charset="0"/>
                <a:ea typeface="標楷體" pitchFamily="65" charset="-120"/>
              </a:rPr>
              <a:t>影響</a:t>
            </a:r>
            <a:r>
              <a:rPr lang="zh-TW" altLang="en-US" sz="4400" spc="-300" dirty="0">
                <a:latin typeface="Times New Roman" pitchFamily="18" charset="0"/>
                <a:ea typeface="標楷體" pitchFamily="65" charset="-120"/>
              </a:rPr>
              <a:t>新聞產製的</a:t>
            </a:r>
            <a:r>
              <a:rPr lang="zh-TW" altLang="en-US" sz="4400" spc="-300" dirty="0" smtClean="0">
                <a:latin typeface="Times New Roman" pitchFamily="18" charset="0"/>
                <a:ea typeface="標楷體" pitchFamily="65" charset="-120"/>
              </a:rPr>
              <a:t>因素</a:t>
            </a:r>
            <a:endParaRPr lang="zh-TW" altLang="en-US" sz="1600" spc="-300" dirty="0"/>
          </a:p>
        </p:txBody>
      </p:sp>
      <p:sp>
        <p:nvSpPr>
          <p:cNvPr id="6" name="文字方塊 5"/>
          <p:cNvSpPr txBox="1"/>
          <p:nvPr/>
        </p:nvSpPr>
        <p:spPr>
          <a:xfrm>
            <a:off x="251520" y="1241039"/>
            <a:ext cx="3456384" cy="584775"/>
          </a:xfrm>
          <a:prstGeom prst="rect">
            <a:avLst/>
          </a:prstGeom>
          <a:noFill/>
          <a:ln>
            <a:solidFill>
              <a:srgbClr val="660066"/>
            </a:solidFill>
            <a:prstDash val="dash"/>
          </a:ln>
        </p:spPr>
        <p:txBody>
          <a:bodyPr wrap="square" rtlCol="0">
            <a:spAutoFit/>
          </a:bodyPr>
          <a:lstStyle/>
          <a:p>
            <a:pPr marL="0" lvl="1"/>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660066"/>
                </a:solidFill>
                <a:latin typeface="Times New Roman" pitchFamily="18" charset="0"/>
                <a:ea typeface="標楷體" pitchFamily="65" charset="-120"/>
              </a:rPr>
              <a:t>二</a:t>
            </a:r>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660066"/>
                </a:solidFill>
                <a:latin typeface="Times New Roman" pitchFamily="18" charset="0"/>
                <a:ea typeface="標楷體" pitchFamily="65" charset="-120"/>
              </a:rPr>
              <a:t>權威</a:t>
            </a:r>
            <a:r>
              <a:rPr lang="zh-TW" altLang="en-US" sz="3200" b="1" spc="-300" dirty="0">
                <a:solidFill>
                  <a:srgbClr val="660066"/>
                </a:solidFill>
                <a:latin typeface="Times New Roman" pitchFamily="18" charset="0"/>
                <a:ea typeface="標楷體" pitchFamily="65" charset="-120"/>
              </a:rPr>
              <a:t>機構與團體</a:t>
            </a:r>
          </a:p>
        </p:txBody>
      </p:sp>
      <p:sp>
        <p:nvSpPr>
          <p:cNvPr id="7" name="文字方塊 6"/>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p.127</a:t>
            </a:r>
            <a:endParaRPr lang="zh-TW" altLang="en-US" sz="3200" b="1" dirty="0">
              <a:solidFill>
                <a:schemeClr val="bg1"/>
              </a:solidFill>
            </a:endParaRPr>
          </a:p>
        </p:txBody>
      </p:sp>
    </p:spTree>
    <p:extLst>
      <p:ext uri="{BB962C8B-B14F-4D97-AF65-F5344CB8AC3E}">
        <p14:creationId xmlns:p14="http://schemas.microsoft.com/office/powerpoint/2010/main" xmlns="" val="7414365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0" y="1916832"/>
            <a:ext cx="9036496" cy="1872208"/>
          </a:xfrm>
          <a:prstGeom prst="rect">
            <a:avLst/>
          </a:prstGeom>
          <a:solidFill>
            <a:sysClr val="window" lastClr="FFFFFF">
              <a:alpha val="64999"/>
            </a:sys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14350" eaLnBrk="1" hangingPunct="1">
              <a:lnSpc>
                <a:spcPts val="3600"/>
              </a:lnSpc>
              <a:spcBef>
                <a:spcPts val="0"/>
              </a:spcBef>
              <a:buFont typeface="+mj-lt"/>
              <a:buAutoNum type="arabicPeriod"/>
            </a:pPr>
            <a:r>
              <a:rPr lang="zh-TW" altLang="en-US" sz="3200" b="1" spc="-300" dirty="0" smtClean="0">
                <a:solidFill>
                  <a:srgbClr val="C00000"/>
                </a:solidFill>
                <a:latin typeface="Times New Roman" pitchFamily="18" charset="0"/>
                <a:ea typeface="標楷體" pitchFamily="65" charset="-120"/>
              </a:rPr>
              <a:t>媒體</a:t>
            </a:r>
            <a:r>
              <a:rPr lang="zh-TW" altLang="en-US" sz="3200" b="1" spc="-300" dirty="0">
                <a:solidFill>
                  <a:srgbClr val="C00000"/>
                </a:solidFill>
                <a:latin typeface="Times New Roman" pitchFamily="18" charset="0"/>
                <a:ea typeface="標楷體" pitchFamily="65" charset="-120"/>
              </a:rPr>
              <a:t>迎合社會潮流影響媒體素材的選擇。</a:t>
            </a:r>
          </a:p>
          <a:p>
            <a:pPr marL="971550" lvl="1" indent="-514350" eaLnBrk="1" hangingPunct="1">
              <a:lnSpc>
                <a:spcPts val="3600"/>
              </a:lnSpc>
              <a:spcBef>
                <a:spcPts val="0"/>
              </a:spcBef>
              <a:buFont typeface="+mj-lt"/>
              <a:buAutoNum type="arabicPeriod"/>
            </a:pPr>
            <a:r>
              <a:rPr lang="zh-TW" altLang="en-US" sz="3200" b="1" spc="-300" dirty="0" smtClean="0">
                <a:latin typeface="Times New Roman" pitchFamily="18" charset="0"/>
                <a:ea typeface="標楷體" pitchFamily="65" charset="-120"/>
              </a:rPr>
              <a:t>媒體</a:t>
            </a:r>
            <a:r>
              <a:rPr lang="zh-TW" altLang="en-US" sz="3200" b="1" spc="-300" dirty="0">
                <a:latin typeface="Times New Roman" pitchFamily="18" charset="0"/>
                <a:ea typeface="標楷體" pitchFamily="65" charset="-120"/>
              </a:rPr>
              <a:t>一窩蜂的報導吸引閱聽</a:t>
            </a:r>
            <a:r>
              <a:rPr lang="zh-TW" altLang="en-US" sz="3200" b="1" spc="-300" dirty="0" smtClean="0">
                <a:latin typeface="Times New Roman" pitchFamily="18" charset="0"/>
                <a:ea typeface="標楷體" pitchFamily="65" charset="-120"/>
              </a:rPr>
              <a:t>人</a:t>
            </a:r>
            <a:r>
              <a:rPr lang="zh-TW" altLang="en-US" sz="3200" b="1" spc="-300" dirty="0">
                <a:latin typeface="Times New Roman" pitchFamily="18" charset="0"/>
                <a:ea typeface="標楷體" pitchFamily="65" charset="-120"/>
              </a:rPr>
              <a:t>。</a:t>
            </a:r>
            <a:endParaRPr lang="en-US" altLang="zh-TW" sz="3200" b="1" spc="-300" dirty="0" smtClean="0">
              <a:latin typeface="Times New Roman" pitchFamily="18" charset="0"/>
              <a:ea typeface="標楷體" pitchFamily="65" charset="-120"/>
            </a:endParaRPr>
          </a:p>
        </p:txBody>
      </p:sp>
      <p:sp>
        <p:nvSpPr>
          <p:cNvPr id="5" name="矩形 4"/>
          <p:cNvSpPr/>
          <p:nvPr/>
        </p:nvSpPr>
        <p:spPr>
          <a:xfrm>
            <a:off x="774080" y="332656"/>
            <a:ext cx="487804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smtClean="0">
                <a:latin typeface="Times New Roman" pitchFamily="18" charset="0"/>
                <a:ea typeface="標楷體" pitchFamily="65" charset="-120"/>
              </a:rPr>
              <a:t>影響</a:t>
            </a:r>
            <a:r>
              <a:rPr lang="zh-TW" altLang="en-US" sz="4400" spc="-300" dirty="0">
                <a:latin typeface="Times New Roman" pitchFamily="18" charset="0"/>
                <a:ea typeface="標楷體" pitchFamily="65" charset="-120"/>
              </a:rPr>
              <a:t>新聞產製的</a:t>
            </a:r>
            <a:r>
              <a:rPr lang="zh-TW" altLang="en-US" sz="4400" spc="-300" dirty="0" smtClean="0">
                <a:latin typeface="Times New Roman" pitchFamily="18" charset="0"/>
                <a:ea typeface="標楷體" pitchFamily="65" charset="-120"/>
              </a:rPr>
              <a:t>因素</a:t>
            </a:r>
            <a:endParaRPr lang="zh-TW" altLang="en-US" sz="1600" spc="-300" dirty="0"/>
          </a:p>
        </p:txBody>
      </p:sp>
      <p:sp>
        <p:nvSpPr>
          <p:cNvPr id="6" name="文字方塊 5"/>
          <p:cNvSpPr txBox="1"/>
          <p:nvPr/>
        </p:nvSpPr>
        <p:spPr>
          <a:xfrm>
            <a:off x="251520" y="1241039"/>
            <a:ext cx="3456384" cy="584775"/>
          </a:xfrm>
          <a:prstGeom prst="rect">
            <a:avLst/>
          </a:prstGeom>
          <a:noFill/>
          <a:ln>
            <a:solidFill>
              <a:srgbClr val="660066"/>
            </a:solidFill>
            <a:prstDash val="dash"/>
          </a:ln>
        </p:spPr>
        <p:txBody>
          <a:bodyPr wrap="square" rtlCol="0">
            <a:spAutoFit/>
          </a:bodyPr>
          <a:lstStyle/>
          <a:p>
            <a:pPr marL="0" lvl="1"/>
            <a:r>
              <a:rPr lang="en-US" altLang="zh-TW" sz="3200" b="1" spc="-300" dirty="0" smtClean="0">
                <a:solidFill>
                  <a:srgbClr val="660066"/>
                </a:solidFill>
                <a:latin typeface="Times New Roman" pitchFamily="18" charset="0"/>
                <a:ea typeface="標楷體" pitchFamily="65" charset="-120"/>
              </a:rPr>
              <a:t>(</a:t>
            </a:r>
            <a:r>
              <a:rPr lang="zh-TW" altLang="en-US" sz="3200" b="1" spc="-300" dirty="0">
                <a:solidFill>
                  <a:srgbClr val="660066"/>
                </a:solidFill>
                <a:latin typeface="Times New Roman" pitchFamily="18" charset="0"/>
                <a:ea typeface="標楷體" pitchFamily="65" charset="-120"/>
              </a:rPr>
              <a:t>三</a:t>
            </a:r>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660066"/>
                </a:solidFill>
                <a:latin typeface="Times New Roman" pitchFamily="18" charset="0"/>
                <a:ea typeface="標楷體" pitchFamily="65" charset="-120"/>
              </a:rPr>
              <a:t>社會</a:t>
            </a:r>
            <a:r>
              <a:rPr lang="zh-TW" altLang="en-US" sz="3200" b="1" spc="-300" dirty="0">
                <a:solidFill>
                  <a:srgbClr val="660066"/>
                </a:solidFill>
                <a:latin typeface="Times New Roman" pitchFamily="18" charset="0"/>
                <a:ea typeface="標楷體" pitchFamily="65" charset="-120"/>
              </a:rPr>
              <a:t>風尚與潮流</a:t>
            </a:r>
          </a:p>
        </p:txBody>
      </p:sp>
      <p:sp>
        <p:nvSpPr>
          <p:cNvPr id="7" name="文字方塊 6"/>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p.127</a:t>
            </a:r>
            <a:endParaRPr lang="zh-TW" altLang="en-US" sz="3200" b="1" dirty="0">
              <a:solidFill>
                <a:schemeClr val="bg1"/>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3284983"/>
            <a:ext cx="4417497" cy="27653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2852936"/>
            <a:ext cx="2788124" cy="37637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857390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0" y="1916832"/>
            <a:ext cx="8806273" cy="1872208"/>
          </a:xfrm>
          <a:prstGeom prst="rect">
            <a:avLst/>
          </a:prstGeom>
          <a:solidFill>
            <a:sysClr val="window" lastClr="FFFFFF">
              <a:alpha val="64999"/>
            </a:sys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14350" eaLnBrk="1" hangingPunct="1">
              <a:lnSpc>
                <a:spcPts val="3600"/>
              </a:lnSpc>
              <a:spcBef>
                <a:spcPts val="0"/>
              </a:spcBef>
              <a:buFont typeface="+mj-lt"/>
              <a:buAutoNum type="arabicPeriod"/>
            </a:pPr>
            <a:r>
              <a:rPr lang="zh-TW" altLang="en-US" sz="3200" b="1" spc="-300" dirty="0" smtClean="0">
                <a:solidFill>
                  <a:srgbClr val="C00000"/>
                </a:solidFill>
                <a:latin typeface="Times New Roman" pitchFamily="18" charset="0"/>
                <a:ea typeface="標楷體" pitchFamily="65" charset="-120"/>
              </a:rPr>
              <a:t>記者</a:t>
            </a:r>
            <a:r>
              <a:rPr lang="zh-TW" altLang="en-US" sz="3200" b="1" spc="-300" dirty="0">
                <a:solidFill>
                  <a:srgbClr val="C00000"/>
                </a:solidFill>
                <a:latin typeface="Times New Roman" pitchFamily="18" charset="0"/>
                <a:ea typeface="標楷體" pitchFamily="65" charset="-120"/>
              </a:rPr>
              <a:t>與媒體主管皆為守門人</a:t>
            </a:r>
            <a:r>
              <a:rPr lang="zh-TW" altLang="en-US" sz="3200" b="1" spc="-300" dirty="0">
                <a:latin typeface="Times New Roman" pitchFamily="18" charset="0"/>
                <a:ea typeface="標楷體" pitchFamily="65" charset="-120"/>
              </a:rPr>
              <a:t>，其價值觀對處理新聞影響很大。</a:t>
            </a:r>
          </a:p>
          <a:p>
            <a:pPr marL="971550" lvl="1" indent="-514350" eaLnBrk="1" hangingPunct="1">
              <a:lnSpc>
                <a:spcPts val="3600"/>
              </a:lnSpc>
              <a:spcBef>
                <a:spcPts val="0"/>
              </a:spcBef>
              <a:buFont typeface="+mj-lt"/>
              <a:buAutoNum type="arabicPeriod"/>
            </a:pPr>
            <a:r>
              <a:rPr lang="zh-TW" altLang="en-US" sz="3200" b="1" spc="-300" dirty="0" smtClean="0">
                <a:solidFill>
                  <a:srgbClr val="C00000"/>
                </a:solidFill>
                <a:latin typeface="Times New Roman" pitchFamily="18" charset="0"/>
                <a:ea typeface="標楷體" pitchFamily="65" charset="-120"/>
              </a:rPr>
              <a:t>記者</a:t>
            </a:r>
            <a:r>
              <a:rPr lang="zh-TW" altLang="en-US" sz="3200" b="1" spc="-300" dirty="0">
                <a:solidFill>
                  <a:srgbClr val="C00000"/>
                </a:solidFill>
                <a:latin typeface="Times New Roman" pitchFamily="18" charset="0"/>
                <a:ea typeface="標楷體" pitchFamily="65" charset="-120"/>
              </a:rPr>
              <a:t>與主管在撰寫新聞運用的字詞也帶有其立場或目的</a:t>
            </a:r>
            <a:r>
              <a:rPr lang="zh-TW" altLang="en-US" sz="3200" b="1" spc="-300" dirty="0">
                <a:latin typeface="Times New Roman" pitchFamily="18" charset="0"/>
                <a:ea typeface="標楷體" pitchFamily="65" charset="-120"/>
              </a:rPr>
              <a:t>，例如報導某些地區以「未開化」形容，或是對新移民往往使用帶有貶抑之辭彙。</a:t>
            </a:r>
          </a:p>
        </p:txBody>
      </p:sp>
      <p:sp>
        <p:nvSpPr>
          <p:cNvPr id="6" name="文字方塊 5"/>
          <p:cNvSpPr txBox="1"/>
          <p:nvPr/>
        </p:nvSpPr>
        <p:spPr>
          <a:xfrm>
            <a:off x="251520" y="1241039"/>
            <a:ext cx="3744416" cy="584775"/>
          </a:xfrm>
          <a:prstGeom prst="rect">
            <a:avLst/>
          </a:prstGeom>
          <a:noFill/>
          <a:ln>
            <a:solidFill>
              <a:srgbClr val="660066"/>
            </a:solidFill>
            <a:prstDash val="dash"/>
          </a:ln>
        </p:spPr>
        <p:txBody>
          <a:bodyPr wrap="square" rtlCol="0">
            <a:spAutoFit/>
          </a:bodyPr>
          <a:lstStyle/>
          <a:p>
            <a:pPr marL="0" lvl="1"/>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660066"/>
                </a:solidFill>
                <a:latin typeface="Times New Roman" pitchFamily="18" charset="0"/>
                <a:ea typeface="標楷體" pitchFamily="65" charset="-120"/>
              </a:rPr>
              <a:t>四</a:t>
            </a:r>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660066"/>
                </a:solidFill>
                <a:latin typeface="Times New Roman" pitchFamily="18" charset="0"/>
                <a:ea typeface="標楷體" pitchFamily="65" charset="-120"/>
              </a:rPr>
              <a:t> 記者</a:t>
            </a:r>
            <a:r>
              <a:rPr lang="zh-TW" altLang="en-US" sz="3200" b="1" spc="-300" dirty="0">
                <a:solidFill>
                  <a:srgbClr val="660066"/>
                </a:solidFill>
                <a:latin typeface="Times New Roman" pitchFamily="18" charset="0"/>
                <a:ea typeface="標楷體" pitchFamily="65" charset="-120"/>
              </a:rPr>
              <a:t>與媒體主管</a:t>
            </a:r>
          </a:p>
        </p:txBody>
      </p:sp>
      <p:sp>
        <p:nvSpPr>
          <p:cNvPr id="7" name="文字方塊 6"/>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p.127</a:t>
            </a:r>
            <a:endParaRPr lang="zh-TW" altLang="en-US" sz="3200" b="1" dirty="0">
              <a:solidFill>
                <a:schemeClr val="bg1"/>
              </a:solidFill>
            </a:endParaRPr>
          </a:p>
        </p:txBody>
      </p:sp>
      <p:sp>
        <p:nvSpPr>
          <p:cNvPr id="8" name="矩形 7"/>
          <p:cNvSpPr/>
          <p:nvPr/>
        </p:nvSpPr>
        <p:spPr>
          <a:xfrm>
            <a:off x="774080" y="332656"/>
            <a:ext cx="487804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smtClean="0">
                <a:latin typeface="Times New Roman" pitchFamily="18" charset="0"/>
                <a:ea typeface="標楷體" pitchFamily="65" charset="-120"/>
              </a:rPr>
              <a:t>影響</a:t>
            </a:r>
            <a:r>
              <a:rPr lang="zh-TW" altLang="en-US" sz="4400" spc="-300" dirty="0">
                <a:latin typeface="Times New Roman" pitchFamily="18" charset="0"/>
                <a:ea typeface="標楷體" pitchFamily="65" charset="-120"/>
              </a:rPr>
              <a:t>新聞產製的</a:t>
            </a:r>
            <a:r>
              <a:rPr lang="zh-TW" altLang="en-US" sz="4400" spc="-300" dirty="0" smtClean="0">
                <a:latin typeface="Times New Roman" pitchFamily="18" charset="0"/>
                <a:ea typeface="標楷體" pitchFamily="65" charset="-120"/>
              </a:rPr>
              <a:t>因素</a:t>
            </a:r>
            <a:endParaRPr lang="zh-TW" altLang="en-US" sz="1600" spc="-300" dirty="0"/>
          </a:p>
        </p:txBody>
      </p:sp>
    </p:spTree>
    <p:extLst>
      <p:ext uri="{BB962C8B-B14F-4D97-AF65-F5344CB8AC3E}">
        <p14:creationId xmlns:p14="http://schemas.microsoft.com/office/powerpoint/2010/main" xmlns="" val="1265701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a:p>
        </p:txBody>
      </p:sp>
      <p:sp>
        <p:nvSpPr>
          <p:cNvPr id="3" name="副標題 2"/>
          <p:cNvSpPr>
            <a:spLocks noGrp="1"/>
          </p:cNvSpPr>
          <p:nvPr>
            <p:ph type="subTitle" idx="1"/>
          </p:nvPr>
        </p:nvSpPr>
        <p:spPr/>
        <p:txBody>
          <a:bodyPr/>
          <a:lstStyle/>
          <a:p>
            <a:endParaRPr lang="zh-TW" altLang="en-US"/>
          </a:p>
        </p:txBody>
      </p:sp>
      <p:sp>
        <p:nvSpPr>
          <p:cNvPr id="5" name="矩形 4"/>
          <p:cNvSpPr/>
          <p:nvPr/>
        </p:nvSpPr>
        <p:spPr>
          <a:xfrm>
            <a:off x="774081" y="332656"/>
            <a:ext cx="2285751"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媒體近</a:t>
            </a:r>
            <a:r>
              <a:rPr lang="zh-TW" altLang="en-US" sz="4400" spc="-300" dirty="0" smtClean="0">
                <a:latin typeface="Times New Roman" pitchFamily="18" charset="0"/>
                <a:ea typeface="標楷體" pitchFamily="65" charset="-120"/>
              </a:rPr>
              <a:t>用</a:t>
            </a:r>
            <a:endParaRPr lang="zh-TW" altLang="en-US" sz="4400" spc="-300" dirty="0">
              <a:latin typeface="Times New Roman" pitchFamily="18" charset="0"/>
              <a:ea typeface="標楷體" pitchFamily="65" charset="-120"/>
            </a:endParaRPr>
          </a:p>
        </p:txBody>
      </p:sp>
      <p:sp>
        <p:nvSpPr>
          <p:cNvPr id="6" name="文字方塊 5"/>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p.128</a:t>
            </a:r>
            <a:endParaRPr lang="zh-TW" altLang="en-US" sz="3200" b="1"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2204864"/>
            <a:ext cx="8712968" cy="28362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矩形 3"/>
          <p:cNvSpPr/>
          <p:nvPr/>
        </p:nvSpPr>
        <p:spPr>
          <a:xfrm>
            <a:off x="3445520" y="1943254"/>
            <a:ext cx="3236784" cy="523220"/>
          </a:xfrm>
          <a:prstGeom prst="rect">
            <a:avLst/>
          </a:prstGeom>
        </p:spPr>
        <p:txBody>
          <a:bodyPr wrap="none">
            <a:spAutoFit/>
          </a:bodyPr>
          <a:lstStyle/>
          <a:p>
            <a:r>
              <a:rPr lang="en-US" altLang="zh-TW" sz="2800" b="1" dirty="0">
                <a:solidFill>
                  <a:srgbClr val="C00000"/>
                </a:solidFill>
                <a:latin typeface="標楷體" panose="03000509000000000000" pitchFamily="65" charset="-120"/>
                <a:ea typeface="標楷體" panose="03000509000000000000" pitchFamily="65" charset="-120"/>
              </a:rPr>
              <a:t>(</a:t>
            </a:r>
            <a:r>
              <a:rPr lang="zh-TW" altLang="en-US" sz="2800" b="1" dirty="0">
                <a:solidFill>
                  <a:srgbClr val="C00000"/>
                </a:solidFill>
                <a:latin typeface="標楷體" panose="03000509000000000000" pitchFamily="65" charset="-120"/>
                <a:ea typeface="標楷體" panose="03000509000000000000" pitchFamily="65" charset="-120"/>
              </a:rPr>
              <a:t>間接、被動</a:t>
            </a:r>
            <a:r>
              <a:rPr lang="en-US" altLang="zh-TW" sz="2800" b="1" dirty="0">
                <a:solidFill>
                  <a:srgbClr val="C00000"/>
                </a:solidFill>
                <a:latin typeface="標楷體" panose="03000509000000000000" pitchFamily="65" charset="-120"/>
                <a:ea typeface="標楷體" panose="03000509000000000000" pitchFamily="65" charset="-120"/>
              </a:rPr>
              <a:t>)     </a:t>
            </a:r>
          </a:p>
        </p:txBody>
      </p:sp>
      <p:sp>
        <p:nvSpPr>
          <p:cNvPr id="7" name="矩形 6"/>
          <p:cNvSpPr/>
          <p:nvPr/>
        </p:nvSpPr>
        <p:spPr>
          <a:xfrm>
            <a:off x="3445520" y="5041131"/>
            <a:ext cx="3416320" cy="523220"/>
          </a:xfrm>
          <a:prstGeom prst="rect">
            <a:avLst/>
          </a:prstGeom>
        </p:spPr>
        <p:txBody>
          <a:bodyPr wrap="none">
            <a:spAutoFit/>
          </a:bodyPr>
          <a:lstStyle/>
          <a:p>
            <a:r>
              <a:rPr lang="en-US" altLang="zh-TW" sz="2800" b="1" dirty="0">
                <a:solidFill>
                  <a:srgbClr val="C00000"/>
                </a:solidFill>
                <a:latin typeface="標楷體" panose="03000509000000000000" pitchFamily="65" charset="-120"/>
                <a:ea typeface="標楷體" panose="03000509000000000000" pitchFamily="65" charset="-120"/>
              </a:rPr>
              <a:t>(</a:t>
            </a:r>
            <a:r>
              <a:rPr lang="zh-TW" altLang="en-US" sz="2800" b="1" dirty="0">
                <a:solidFill>
                  <a:srgbClr val="C00000"/>
                </a:solidFill>
                <a:latin typeface="標楷體" panose="03000509000000000000" pitchFamily="65" charset="-120"/>
                <a:ea typeface="標楷體" panose="03000509000000000000" pitchFamily="65" charset="-120"/>
              </a:rPr>
              <a:t>直接、</a:t>
            </a:r>
            <a:r>
              <a:rPr lang="zh-TW" altLang="en-US" sz="2800" b="1" dirty="0" smtClean="0">
                <a:solidFill>
                  <a:srgbClr val="C00000"/>
                </a:solidFill>
                <a:latin typeface="標楷體" panose="03000509000000000000" pitchFamily="65" charset="-120"/>
                <a:ea typeface="標楷體" panose="03000509000000000000" pitchFamily="65" charset="-120"/>
              </a:rPr>
              <a:t>主動、專業</a:t>
            </a:r>
            <a:r>
              <a:rPr lang="en-US" altLang="zh-TW" sz="2800" b="1" dirty="0" smtClean="0">
                <a:solidFill>
                  <a:srgbClr val="C00000"/>
                </a:solidFill>
                <a:latin typeface="標楷體" panose="03000509000000000000" pitchFamily="65" charset="-120"/>
                <a:ea typeface="標楷體" panose="03000509000000000000" pitchFamily="65" charset="-120"/>
              </a:rPr>
              <a:t>)</a:t>
            </a:r>
            <a:endParaRPr lang="en-US" altLang="zh-TW" sz="2800" b="1"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39020993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p:cNvSpPr>
            <a:spLocks noGrp="1"/>
          </p:cNvSpPr>
          <p:nvPr>
            <p:ph type="title"/>
          </p:nvPr>
        </p:nvSpPr>
        <p:spPr>
          <a:xfrm>
            <a:off x="251520" y="274638"/>
            <a:ext cx="8892480" cy="1143000"/>
          </a:xfrm>
        </p:spPr>
        <p:txBody>
          <a:bodyPr>
            <a:normAutofit fontScale="90000"/>
          </a:bodyPr>
          <a:lstStyle/>
          <a:p>
            <a:r>
              <a:rPr lang="zh-TW" altLang="en-US" b="1" dirty="0" smtClean="0">
                <a:solidFill>
                  <a:schemeClr val="accent6"/>
                </a:solidFill>
                <a:latin typeface="+mn-ea"/>
                <a:ea typeface="+mn-ea"/>
              </a:rPr>
              <a:t>有此一說：</a:t>
            </a:r>
            <a:r>
              <a:rPr lang="zh-TW" altLang="zh-TW" b="1" dirty="0" smtClean="0">
                <a:solidFill>
                  <a:schemeClr val="accent6"/>
                </a:solidFill>
                <a:latin typeface="+mn-ea"/>
                <a:ea typeface="+mn-ea"/>
              </a:rPr>
              <a:t>近用媒介權</a:t>
            </a:r>
            <a:r>
              <a:rPr lang="en-US" altLang="zh-TW" b="1" dirty="0" smtClean="0">
                <a:solidFill>
                  <a:schemeClr val="accent6"/>
                </a:solidFill>
                <a:latin typeface="+mn-ea"/>
                <a:ea typeface="+mn-ea"/>
              </a:rPr>
              <a:t> access to media </a:t>
            </a:r>
            <a:endParaRPr lang="zh-TW" altLang="en-US" b="1" dirty="0" smtClean="0">
              <a:solidFill>
                <a:schemeClr val="accent6"/>
              </a:solidFill>
              <a:latin typeface="+mn-ea"/>
              <a:ea typeface="+mn-ea"/>
            </a:endParaRPr>
          </a:p>
        </p:txBody>
      </p:sp>
      <p:graphicFrame>
        <p:nvGraphicFramePr>
          <p:cNvPr id="65559" name="Group 23"/>
          <p:cNvGraphicFramePr>
            <a:graphicFrameLocks noGrp="1"/>
          </p:cNvGraphicFramePr>
          <p:nvPr/>
        </p:nvGraphicFramePr>
        <p:xfrm>
          <a:off x="323528" y="1340768"/>
          <a:ext cx="8496300" cy="4876800"/>
        </p:xfrm>
        <a:graphic>
          <a:graphicData uri="http://schemas.openxmlformats.org/drawingml/2006/table">
            <a:tbl>
              <a:tblPr/>
              <a:tblGrid>
                <a:gridCol w="1992313"/>
                <a:gridCol w="6503987"/>
              </a:tblGrid>
              <a:tr h="1079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chemeClr val="tx1"/>
                          </a:solidFill>
                          <a:effectLst/>
                          <a:latin typeface="標楷體" pitchFamily="65" charset="-120"/>
                          <a:ea typeface="標楷體" pitchFamily="65" charset="-120"/>
                        </a:rPr>
                        <a:t>美國學者</a:t>
                      </a:r>
                    </a:p>
                  </a:txBody>
                  <a:tcPr marL="91433" marR="9143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zh-TW" altLang="zh-TW" sz="2800" b="1" kern="1200" dirty="0" smtClean="0">
                          <a:solidFill>
                            <a:srgbClr val="C00000"/>
                          </a:solidFill>
                          <a:latin typeface="+mn-lt"/>
                          <a:ea typeface="+mn-ea"/>
                          <a:cs typeface="+mn-cs"/>
                        </a:rPr>
                        <a:t>言論自由的角度立論</a:t>
                      </a:r>
                      <a:r>
                        <a:rPr lang="zh-TW" altLang="en-US" sz="2800" b="1" kern="1200" dirty="0" smtClean="0">
                          <a:solidFill>
                            <a:srgbClr val="C00000"/>
                          </a:solidFill>
                          <a:latin typeface="+mn-lt"/>
                          <a:ea typeface="+mn-ea"/>
                          <a:cs typeface="+mn-cs"/>
                        </a:rPr>
                        <a:t>。</a:t>
                      </a:r>
                      <a:r>
                        <a:rPr lang="zh-TW" altLang="en-US" sz="2800" b="1" kern="1200" dirty="0" smtClean="0">
                          <a:solidFill>
                            <a:schemeClr val="tx1"/>
                          </a:solidFill>
                          <a:latin typeface="+mn-lt"/>
                          <a:ea typeface="+mn-ea"/>
                          <a:cs typeface="+mn-cs"/>
                        </a:rPr>
                        <a:t>美國</a:t>
                      </a:r>
                      <a:r>
                        <a:rPr lang="en-US" altLang="zh-TW" sz="2800" b="1" kern="1200" dirty="0" smtClean="0">
                          <a:solidFill>
                            <a:schemeClr val="tx1"/>
                          </a:solidFill>
                          <a:latin typeface="+mn-lt"/>
                          <a:ea typeface="+mn-ea"/>
                          <a:cs typeface="+mn-cs"/>
                        </a:rPr>
                        <a:t>Jerome Barron </a:t>
                      </a:r>
                      <a:r>
                        <a:rPr lang="zh-TW" altLang="zh-TW" sz="2800" b="1" kern="1200" dirty="0" smtClean="0">
                          <a:solidFill>
                            <a:schemeClr val="tx1"/>
                          </a:solidFill>
                          <a:latin typeface="+mn-lt"/>
                          <a:ea typeface="+mn-ea"/>
                          <a:cs typeface="+mn-cs"/>
                        </a:rPr>
                        <a:t>正式提出，認為近用媒介權乃由美國憲法第</a:t>
                      </a:r>
                      <a:r>
                        <a:rPr lang="en-US" altLang="zh-TW" sz="2800" b="1" kern="1200" dirty="0" smtClean="0">
                          <a:solidFill>
                            <a:schemeClr val="tx1"/>
                          </a:solidFill>
                          <a:latin typeface="+mn-lt"/>
                          <a:ea typeface="+mn-ea"/>
                          <a:cs typeface="+mn-cs"/>
                        </a:rPr>
                        <a:t>1 </a:t>
                      </a:r>
                      <a:r>
                        <a:rPr lang="zh-TW" altLang="zh-TW" sz="2800" b="1" kern="1200" dirty="0" smtClean="0">
                          <a:solidFill>
                            <a:schemeClr val="tx1"/>
                          </a:solidFill>
                          <a:latin typeface="+mn-lt"/>
                          <a:ea typeface="+mn-ea"/>
                          <a:cs typeface="+mn-cs"/>
                        </a:rPr>
                        <a:t>條修正案所賦予</a:t>
                      </a:r>
                      <a:r>
                        <a:rPr lang="zh-TW" altLang="en-US" sz="2800" b="1" kern="1200" dirty="0" smtClean="0">
                          <a:solidFill>
                            <a:schemeClr val="tx1"/>
                          </a:solidFill>
                          <a:latin typeface="+mn-lt"/>
                          <a:ea typeface="+mn-ea"/>
                          <a:cs typeface="+mn-cs"/>
                        </a:rPr>
                        <a:t>。</a:t>
                      </a:r>
                      <a:r>
                        <a:rPr lang="zh-TW" altLang="zh-TW" sz="2800" b="1" kern="1200" dirty="0" smtClean="0">
                          <a:solidFill>
                            <a:schemeClr val="tx1"/>
                          </a:solidFill>
                          <a:latin typeface="+mn-lt"/>
                          <a:ea typeface="+mn-ea"/>
                          <a:cs typeface="+mn-cs"/>
                        </a:rPr>
                        <a:t>近用權被提出的背景，與廣電媒體為商業集團壟斷的趨勢有關。</a:t>
                      </a:r>
                      <a:endParaRPr kumimoji="0" lang="zh-TW" altLang="en-US" sz="2800" b="1" i="0" u="none" strike="noStrike" cap="none" normalizeH="0" baseline="0" dirty="0" smtClean="0">
                        <a:ln>
                          <a:noFill/>
                        </a:ln>
                        <a:solidFill>
                          <a:schemeClr val="tx1"/>
                        </a:solidFill>
                        <a:effectLst/>
                        <a:latin typeface="Calibri" pitchFamily="34" charset="0"/>
                        <a:ea typeface="新細明體" pitchFamily="18" charset="-120"/>
                      </a:endParaRPr>
                    </a:p>
                  </a:txBody>
                  <a:tcPr marL="91433" marR="9143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chemeClr val="tx1"/>
                          </a:solidFill>
                          <a:effectLst/>
                          <a:latin typeface="標楷體" pitchFamily="65" charset="-120"/>
                          <a:ea typeface="標楷體" pitchFamily="65" charset="-120"/>
                        </a:rPr>
                        <a:t>歐洲學者</a:t>
                      </a:r>
                    </a:p>
                  </a:txBody>
                  <a:tcPr marL="91433" marR="9143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zh-TW" altLang="zh-TW" sz="2800" b="1" kern="1200" dirty="0" smtClean="0">
                          <a:solidFill>
                            <a:srgbClr val="C00000"/>
                          </a:solidFill>
                          <a:latin typeface="+mn-lt"/>
                          <a:ea typeface="+mn-ea"/>
                          <a:cs typeface="+mn-cs"/>
                        </a:rPr>
                        <a:t>與公民、公共概念相結合</a:t>
                      </a:r>
                      <a:r>
                        <a:rPr lang="zh-TW" altLang="en-US" sz="2800" b="1" kern="1200" dirty="0" smtClean="0">
                          <a:solidFill>
                            <a:srgbClr val="C00000"/>
                          </a:solidFill>
                          <a:latin typeface="+mn-lt"/>
                          <a:ea typeface="+mn-ea"/>
                          <a:cs typeface="+mn-cs"/>
                        </a:rPr>
                        <a:t>。</a:t>
                      </a:r>
                      <a:r>
                        <a:rPr lang="zh-TW" altLang="zh-TW" sz="2800" b="1" kern="1200" dirty="0" smtClean="0">
                          <a:solidFill>
                            <a:schemeClr val="tx1"/>
                          </a:solidFill>
                          <a:latin typeface="+mn-lt"/>
                          <a:ea typeface="+mn-ea"/>
                          <a:cs typeface="+mn-cs"/>
                        </a:rPr>
                        <a:t>荷蘭</a:t>
                      </a:r>
                      <a:r>
                        <a:rPr lang="en-US" altLang="zh-TW" sz="2800" b="1" kern="1200" dirty="0" smtClean="0">
                          <a:solidFill>
                            <a:schemeClr val="tx1"/>
                          </a:solidFill>
                          <a:latin typeface="+mn-lt"/>
                          <a:ea typeface="+mn-ea"/>
                          <a:cs typeface="+mn-cs"/>
                        </a:rPr>
                        <a:t>Denis </a:t>
                      </a:r>
                      <a:r>
                        <a:rPr lang="en-US" altLang="zh-TW" sz="2800" b="1" kern="1200" dirty="0" err="1" smtClean="0">
                          <a:solidFill>
                            <a:schemeClr val="tx1"/>
                          </a:solidFill>
                          <a:latin typeface="+mn-lt"/>
                          <a:ea typeface="+mn-ea"/>
                          <a:cs typeface="+mn-cs"/>
                        </a:rPr>
                        <a:t>McQuail</a:t>
                      </a:r>
                      <a:r>
                        <a:rPr lang="en-US" altLang="zh-TW" sz="2800" b="1" kern="1200" dirty="0" smtClean="0">
                          <a:solidFill>
                            <a:schemeClr val="tx1"/>
                          </a:solidFill>
                          <a:latin typeface="+mn-lt"/>
                          <a:ea typeface="+mn-ea"/>
                          <a:cs typeface="+mn-cs"/>
                        </a:rPr>
                        <a:t> </a:t>
                      </a:r>
                      <a:r>
                        <a:rPr lang="zh-TW" altLang="zh-TW" sz="2800" b="1" kern="1200" dirty="0" smtClean="0">
                          <a:solidFill>
                            <a:schemeClr val="tx1"/>
                          </a:solidFill>
                          <a:latin typeface="+mn-lt"/>
                          <a:ea typeface="+mn-ea"/>
                          <a:cs typeface="+mn-cs"/>
                        </a:rPr>
                        <a:t>提出，唯有有識公民能參與公共事務的討論與決策，民主才得以落實。「媒體近用」不是個別公民自我表達利益的所在，而應視為</a:t>
                      </a:r>
                      <a:r>
                        <a:rPr lang="zh-TW" altLang="zh-TW" sz="2800" b="1" kern="1200" dirty="0" smtClean="0">
                          <a:solidFill>
                            <a:srgbClr val="C00000"/>
                          </a:solidFill>
                          <a:latin typeface="+mn-lt"/>
                          <a:ea typeface="+mn-ea"/>
                          <a:cs typeface="+mn-cs"/>
                        </a:rPr>
                        <a:t>「以達成健全公共辯論為目標的集體權利」</a:t>
                      </a:r>
                      <a:r>
                        <a:rPr lang="zh-TW" altLang="zh-TW" sz="2800" b="1" kern="1200" dirty="0" smtClean="0">
                          <a:solidFill>
                            <a:schemeClr val="tx1"/>
                          </a:solidFill>
                          <a:latin typeface="+mn-lt"/>
                          <a:ea typeface="+mn-ea"/>
                          <a:cs typeface="+mn-cs"/>
                        </a:rPr>
                        <a:t>。</a:t>
                      </a:r>
                      <a:endParaRPr kumimoji="0" lang="zh-TW" altLang="en-US" sz="2800" b="1" i="0" u="none" strike="noStrike" cap="none" normalizeH="0" baseline="0" dirty="0" smtClean="0">
                        <a:ln>
                          <a:noFill/>
                        </a:ln>
                        <a:solidFill>
                          <a:schemeClr val="tx1"/>
                        </a:solidFill>
                        <a:effectLst/>
                        <a:latin typeface="Calibri" pitchFamily="34" charset="0"/>
                        <a:ea typeface="新細明體" pitchFamily="18" charset="-120"/>
                      </a:endParaRPr>
                    </a:p>
                  </a:txBody>
                  <a:tcPr marL="91433" marR="9143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113601" y="1988840"/>
            <a:ext cx="9030399" cy="3528392"/>
          </a:xfrm>
          <a:prstGeom prst="rect">
            <a:avLst/>
          </a:prstGeom>
          <a:solidFill>
            <a:sysClr val="window" lastClr="FFFFFF">
              <a:alpha val="64999"/>
            </a:sys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14350" eaLnBrk="1" hangingPunct="1">
              <a:lnSpc>
                <a:spcPts val="3600"/>
              </a:lnSpc>
              <a:spcBef>
                <a:spcPts val="0"/>
              </a:spcBef>
              <a:buFont typeface="+mj-lt"/>
              <a:buAutoNum type="arabicPeriod"/>
            </a:pPr>
            <a:r>
              <a:rPr lang="zh-TW" altLang="en-US" sz="3200" b="1" spc="-300" dirty="0" smtClean="0">
                <a:solidFill>
                  <a:srgbClr val="C00000"/>
                </a:solidFill>
                <a:latin typeface="Times New Roman" pitchFamily="18" charset="0"/>
                <a:ea typeface="標楷體" pitchFamily="65" charset="-120"/>
              </a:rPr>
              <a:t>媒體</a:t>
            </a:r>
            <a:r>
              <a:rPr lang="zh-TW" altLang="en-US" sz="3200" b="1" spc="-300" dirty="0">
                <a:solidFill>
                  <a:srgbClr val="C00000"/>
                </a:solidFill>
                <a:latin typeface="Times New Roman" pitchFamily="18" charset="0"/>
                <a:ea typeface="標楷體" pitchFamily="65" charset="-120"/>
              </a:rPr>
              <a:t>接近權</a:t>
            </a:r>
            <a:r>
              <a:rPr lang="zh-TW" altLang="en-US" sz="3200" b="1" spc="-300" dirty="0">
                <a:latin typeface="Times New Roman" pitchFamily="18" charset="0"/>
                <a:ea typeface="標楷體" pitchFamily="65" charset="-120"/>
              </a:rPr>
              <a:t>是指</a:t>
            </a:r>
            <a:r>
              <a:rPr lang="zh-TW" altLang="en-US" sz="3200" b="1" spc="-300" dirty="0">
                <a:solidFill>
                  <a:srgbClr val="0000CC"/>
                </a:solidFill>
                <a:latin typeface="Times New Roman" pitchFamily="18" charset="0"/>
                <a:ea typeface="標楷體" pitchFamily="65" charset="-120"/>
              </a:rPr>
              <a:t>人民</a:t>
            </a:r>
            <a:r>
              <a:rPr lang="zh-TW" altLang="en-US" sz="3200" b="1" spc="-300" dirty="0">
                <a:latin typeface="Times New Roman" pitchFamily="18" charset="0"/>
                <a:ea typeface="標楷體" pitchFamily="65" charset="-120"/>
              </a:rPr>
              <a:t>以</a:t>
            </a:r>
            <a:r>
              <a:rPr lang="zh-TW" altLang="en-US" sz="3200" b="1" spc="-300" dirty="0">
                <a:solidFill>
                  <a:srgbClr val="0000CC"/>
                </a:solidFill>
                <a:latin typeface="Times New Roman" pitchFamily="18" charset="0"/>
                <a:ea typeface="標楷體" pitchFamily="65" charset="-120"/>
              </a:rPr>
              <a:t>被動、有限度</a:t>
            </a:r>
            <a:r>
              <a:rPr lang="zh-TW" altLang="en-US" sz="3200" b="1" spc="-300" dirty="0">
                <a:latin typeface="Times New Roman" pitchFamily="18" charset="0"/>
                <a:ea typeface="標楷體" pitchFamily="65" charset="-120"/>
              </a:rPr>
              <a:t>的方式</a:t>
            </a:r>
            <a:r>
              <a:rPr lang="zh-TW" altLang="en-US" sz="3200" b="1" spc="-300" dirty="0">
                <a:solidFill>
                  <a:srgbClr val="0000CC"/>
                </a:solidFill>
                <a:latin typeface="Times New Roman" pitchFamily="18" charset="0"/>
                <a:ea typeface="標楷體" pitchFamily="65" charset="-120"/>
              </a:rPr>
              <a:t>在媒體上發表言論與意見。</a:t>
            </a:r>
          </a:p>
          <a:p>
            <a:pPr marL="971550" lvl="1" indent="-514350" eaLnBrk="1" hangingPunct="1">
              <a:lnSpc>
                <a:spcPts val="3600"/>
              </a:lnSpc>
              <a:spcBef>
                <a:spcPts val="0"/>
              </a:spcBef>
              <a:buFont typeface="+mj-lt"/>
              <a:buAutoNum type="arabicPeriod"/>
            </a:pPr>
            <a:r>
              <a:rPr lang="zh-TW" altLang="en-US" sz="3200" b="1" spc="-300" dirty="0" smtClean="0">
                <a:latin typeface="Times New Roman" pitchFamily="18" charset="0"/>
                <a:ea typeface="標楷體" pitchFamily="65" charset="-120"/>
              </a:rPr>
              <a:t>媒體</a:t>
            </a:r>
            <a:r>
              <a:rPr lang="zh-TW" altLang="en-US" sz="3200" b="1" spc="-300" dirty="0">
                <a:latin typeface="Times New Roman" pitchFamily="18" charset="0"/>
                <a:ea typeface="標楷體" pitchFamily="65" charset="-120"/>
              </a:rPr>
              <a:t>接近權可區分為答辯權與更正權兩種</a:t>
            </a:r>
            <a:r>
              <a:rPr lang="zh-TW" altLang="en-US" sz="3200" b="1" spc="-300" dirty="0" smtClean="0">
                <a:latin typeface="Times New Roman" pitchFamily="18" charset="0"/>
                <a:ea typeface="標楷體" pitchFamily="65" charset="-120"/>
              </a:rPr>
              <a:t>：</a:t>
            </a:r>
            <a:endParaRPr lang="en-US" altLang="zh-TW" sz="3200" b="1" spc="-300" dirty="0">
              <a:latin typeface="Times New Roman" pitchFamily="18" charset="0"/>
              <a:ea typeface="標楷體" pitchFamily="65" charset="-120"/>
            </a:endParaRPr>
          </a:p>
          <a:p>
            <a:pPr marL="457200" lvl="1" indent="0" eaLnBrk="1" hangingPunct="1">
              <a:lnSpc>
                <a:spcPts val="3600"/>
              </a:lnSpc>
              <a:spcBef>
                <a:spcPts val="0"/>
              </a:spcBef>
              <a:buNone/>
            </a:pPr>
            <a:r>
              <a:rPr lang="en-US" altLang="zh-TW" sz="3200" b="1" spc="-300" dirty="0" smtClean="0">
                <a:latin typeface="Times New Roman" pitchFamily="18" charset="0"/>
                <a:ea typeface="標楷體" pitchFamily="65" charset="-120"/>
              </a:rPr>
              <a:t>         (1</a:t>
            </a:r>
            <a:r>
              <a:rPr lang="en-US" altLang="zh-TW" sz="3200" b="1" spc="-300" dirty="0">
                <a:latin typeface="Times New Roman" pitchFamily="18" charset="0"/>
                <a:ea typeface="標楷體" pitchFamily="65" charset="-120"/>
              </a:rPr>
              <a:t>) </a:t>
            </a:r>
            <a:r>
              <a:rPr lang="zh-TW" altLang="en-US" sz="3200" b="1" spc="-300" dirty="0">
                <a:solidFill>
                  <a:srgbClr val="C00000"/>
                </a:solidFill>
                <a:latin typeface="Times New Roman" pitchFamily="18" charset="0"/>
                <a:ea typeface="標楷體" pitchFamily="65" charset="-120"/>
              </a:rPr>
              <a:t>答辯權</a:t>
            </a:r>
            <a:r>
              <a:rPr lang="zh-TW" altLang="en-US" sz="3200" b="1" spc="-300" dirty="0">
                <a:latin typeface="Times New Roman" pitchFamily="18" charset="0"/>
                <a:ea typeface="標楷體" pitchFamily="65" charset="-120"/>
              </a:rPr>
              <a:t>：指針對媒體報導涉及個人權益</a:t>
            </a:r>
            <a:r>
              <a:rPr lang="zh-TW" altLang="en-US" sz="3200" b="1" spc="-300" dirty="0" smtClean="0">
                <a:latin typeface="Times New Roman" pitchFamily="18" charset="0"/>
                <a:ea typeface="標楷體" pitchFamily="65" charset="-120"/>
              </a:rPr>
              <a:t>時</a:t>
            </a:r>
            <a:endParaRPr lang="en-US" altLang="zh-TW" sz="3200" b="1" spc="-300" dirty="0" smtClean="0">
              <a:latin typeface="Times New Roman" pitchFamily="18" charset="0"/>
              <a:ea typeface="標楷體" pitchFamily="65" charset="-120"/>
            </a:endParaRPr>
          </a:p>
          <a:p>
            <a:pPr marL="457200" lvl="1" indent="0" eaLnBrk="1" hangingPunct="1">
              <a:lnSpc>
                <a:spcPts val="3600"/>
              </a:lnSpc>
              <a:spcBef>
                <a:spcPts val="0"/>
              </a:spcBef>
              <a:buNone/>
            </a:pPr>
            <a:r>
              <a:rPr lang="en-US" altLang="zh-TW" sz="3200" b="1" spc="-300" dirty="0">
                <a:latin typeface="Times New Roman" pitchFamily="18" charset="0"/>
                <a:ea typeface="標楷體" pitchFamily="65" charset="-120"/>
              </a:rPr>
              <a:t> </a:t>
            </a:r>
            <a:r>
              <a:rPr lang="en-US" altLang="zh-TW" sz="3200" b="1" spc="-300" dirty="0" smtClean="0">
                <a:latin typeface="Times New Roman" pitchFamily="18" charset="0"/>
                <a:ea typeface="標楷體" pitchFamily="65" charset="-120"/>
              </a:rPr>
              <a:t>                                      </a:t>
            </a:r>
            <a:r>
              <a:rPr lang="zh-TW" altLang="en-US" sz="3200" b="1" spc="-300" dirty="0" smtClean="0">
                <a:latin typeface="Times New Roman" pitchFamily="18" charset="0"/>
                <a:ea typeface="標楷體" pitchFamily="65" charset="-120"/>
              </a:rPr>
              <a:t>要求</a:t>
            </a:r>
            <a:r>
              <a:rPr lang="zh-TW" altLang="en-US" sz="3200" b="1" spc="-300" dirty="0">
                <a:latin typeface="Times New Roman" pitchFamily="18" charset="0"/>
                <a:ea typeface="標楷體" pitchFamily="65" charset="-120"/>
              </a:rPr>
              <a:t>給予當事人申辯、解釋之機會。</a:t>
            </a:r>
          </a:p>
          <a:p>
            <a:pPr marL="457200" lvl="1" indent="0" eaLnBrk="1" hangingPunct="1">
              <a:lnSpc>
                <a:spcPts val="3600"/>
              </a:lnSpc>
              <a:spcBef>
                <a:spcPts val="0"/>
              </a:spcBef>
              <a:buNone/>
            </a:pPr>
            <a:r>
              <a:rPr lang="en-US" altLang="zh-TW" sz="3200" b="1" spc="-300" dirty="0" smtClean="0">
                <a:latin typeface="Times New Roman" pitchFamily="18" charset="0"/>
                <a:ea typeface="標楷體" pitchFamily="65" charset="-120"/>
              </a:rPr>
              <a:t>         (</a:t>
            </a:r>
            <a:r>
              <a:rPr lang="en-US" altLang="zh-TW" sz="3200" b="1" spc="-300" dirty="0">
                <a:latin typeface="Times New Roman" pitchFamily="18" charset="0"/>
                <a:ea typeface="標楷體" pitchFamily="65" charset="-120"/>
              </a:rPr>
              <a:t>2) </a:t>
            </a:r>
            <a:r>
              <a:rPr lang="zh-TW" altLang="en-US" sz="3200" b="1" spc="-300" dirty="0">
                <a:solidFill>
                  <a:srgbClr val="C00000"/>
                </a:solidFill>
                <a:latin typeface="Times New Roman" pitchFamily="18" charset="0"/>
                <a:ea typeface="標楷體" pitchFamily="65" charset="-120"/>
              </a:rPr>
              <a:t>更正權</a:t>
            </a:r>
            <a:r>
              <a:rPr lang="zh-TW" altLang="en-US" sz="3200" b="1" spc="-300" dirty="0">
                <a:latin typeface="Times New Roman" pitchFamily="18" charset="0"/>
                <a:ea typeface="標楷體" pitchFamily="65" charset="-120"/>
              </a:rPr>
              <a:t>：人民對於媒體報導錯誤之內容與</a:t>
            </a:r>
            <a:r>
              <a:rPr lang="zh-TW" altLang="en-US" sz="3200" b="1" spc="-300" dirty="0" smtClean="0">
                <a:latin typeface="Times New Roman" pitchFamily="18" charset="0"/>
                <a:ea typeface="標楷體" pitchFamily="65" charset="-120"/>
              </a:rPr>
              <a:t>訊</a:t>
            </a:r>
            <a:endParaRPr lang="en-US" altLang="zh-TW" sz="3200" b="1" spc="-300" dirty="0" smtClean="0">
              <a:latin typeface="Times New Roman" pitchFamily="18" charset="0"/>
              <a:ea typeface="標楷體" pitchFamily="65" charset="-120"/>
            </a:endParaRPr>
          </a:p>
          <a:p>
            <a:pPr marL="457200" lvl="1" indent="0" eaLnBrk="1" hangingPunct="1">
              <a:lnSpc>
                <a:spcPts val="3600"/>
              </a:lnSpc>
              <a:spcBef>
                <a:spcPts val="0"/>
              </a:spcBef>
              <a:buNone/>
            </a:pPr>
            <a:r>
              <a:rPr lang="en-US" altLang="zh-TW" sz="3200" b="1" spc="-300" dirty="0">
                <a:latin typeface="Times New Roman" pitchFamily="18" charset="0"/>
                <a:ea typeface="標楷體" pitchFamily="65" charset="-120"/>
              </a:rPr>
              <a:t> </a:t>
            </a:r>
            <a:r>
              <a:rPr lang="en-US" altLang="zh-TW" sz="3200" b="1" spc="-300" dirty="0" smtClean="0">
                <a:latin typeface="Times New Roman" pitchFamily="18" charset="0"/>
                <a:ea typeface="標楷體" pitchFamily="65" charset="-120"/>
              </a:rPr>
              <a:t>                                      </a:t>
            </a:r>
            <a:r>
              <a:rPr lang="zh-TW" altLang="en-US" sz="3200" b="1" spc="-300" dirty="0" smtClean="0">
                <a:latin typeface="Times New Roman" pitchFamily="18" charset="0"/>
                <a:ea typeface="標楷體" pitchFamily="65" charset="-120"/>
              </a:rPr>
              <a:t>息</a:t>
            </a:r>
            <a:r>
              <a:rPr lang="zh-TW" altLang="en-US" sz="3200" b="1" spc="-300" dirty="0">
                <a:latin typeface="Times New Roman" pitchFamily="18" charset="0"/>
                <a:ea typeface="標楷體" pitchFamily="65" charset="-120"/>
              </a:rPr>
              <a:t>要求更正之權利。</a:t>
            </a:r>
          </a:p>
        </p:txBody>
      </p:sp>
      <p:sp>
        <p:nvSpPr>
          <p:cNvPr id="8" name="文字方塊 7"/>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p.129</a:t>
            </a:r>
            <a:endParaRPr lang="zh-TW" altLang="en-US" sz="3200" b="1" dirty="0">
              <a:solidFill>
                <a:schemeClr val="bg1"/>
              </a:solidFill>
            </a:endParaRPr>
          </a:p>
        </p:txBody>
      </p:sp>
      <p:sp>
        <p:nvSpPr>
          <p:cNvPr id="6" name="文字方塊 5"/>
          <p:cNvSpPr txBox="1"/>
          <p:nvPr/>
        </p:nvSpPr>
        <p:spPr>
          <a:xfrm>
            <a:off x="707444" y="1268760"/>
            <a:ext cx="2712428" cy="584775"/>
          </a:xfrm>
          <a:prstGeom prst="rect">
            <a:avLst/>
          </a:prstGeom>
          <a:noFill/>
          <a:ln>
            <a:solidFill>
              <a:srgbClr val="660066"/>
            </a:solidFill>
            <a:prstDash val="dash"/>
          </a:ln>
        </p:spPr>
        <p:txBody>
          <a:bodyPr wrap="square" rtlCol="0">
            <a:spAutoFit/>
          </a:bodyPr>
          <a:lstStyle/>
          <a:p>
            <a:pPr marL="0" lvl="1"/>
            <a:r>
              <a:rPr lang="en-US" altLang="zh-TW" sz="3200" b="1" spc="-300" dirty="0">
                <a:solidFill>
                  <a:srgbClr val="660066"/>
                </a:solidFill>
                <a:latin typeface="Times New Roman" pitchFamily="18" charset="0"/>
                <a:ea typeface="標楷體" pitchFamily="65" charset="-120"/>
              </a:rPr>
              <a:t>(</a:t>
            </a:r>
            <a:r>
              <a:rPr lang="zh-TW" altLang="en-US" sz="3200" b="1" spc="-300" dirty="0">
                <a:solidFill>
                  <a:srgbClr val="660066"/>
                </a:solidFill>
                <a:latin typeface="Times New Roman" pitchFamily="18" charset="0"/>
                <a:ea typeface="標楷體" pitchFamily="65" charset="-120"/>
              </a:rPr>
              <a:t>一</a:t>
            </a:r>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660066"/>
                </a:solidFill>
                <a:latin typeface="Times New Roman" pitchFamily="18" charset="0"/>
                <a:ea typeface="標楷體" pitchFamily="65" charset="-120"/>
              </a:rPr>
              <a:t> 媒體</a:t>
            </a:r>
            <a:r>
              <a:rPr lang="zh-TW" altLang="en-US" sz="3200" b="1" spc="-300" dirty="0">
                <a:solidFill>
                  <a:srgbClr val="660066"/>
                </a:solidFill>
                <a:latin typeface="Times New Roman" pitchFamily="18" charset="0"/>
                <a:ea typeface="標楷體" pitchFamily="65" charset="-120"/>
              </a:rPr>
              <a:t>接近</a:t>
            </a:r>
            <a:r>
              <a:rPr lang="zh-TW" altLang="en-US" sz="3200" b="1" spc="-300" dirty="0" smtClean="0">
                <a:solidFill>
                  <a:srgbClr val="660066"/>
                </a:solidFill>
                <a:latin typeface="Times New Roman" pitchFamily="18" charset="0"/>
                <a:ea typeface="標楷體" pitchFamily="65" charset="-120"/>
              </a:rPr>
              <a:t>權</a:t>
            </a:r>
            <a:endParaRPr lang="zh-TW" altLang="en-US" sz="3200" b="1" spc="-300" dirty="0">
              <a:solidFill>
                <a:srgbClr val="660066"/>
              </a:solidFill>
              <a:latin typeface="Times New Roman" pitchFamily="18" charset="0"/>
              <a:ea typeface="標楷體" pitchFamily="65" charset="-120"/>
            </a:endParaRPr>
          </a:p>
        </p:txBody>
      </p:sp>
      <p:sp>
        <p:nvSpPr>
          <p:cNvPr id="9" name="矩形 8"/>
          <p:cNvSpPr/>
          <p:nvPr/>
        </p:nvSpPr>
        <p:spPr>
          <a:xfrm>
            <a:off x="774081" y="260648"/>
            <a:ext cx="2285751"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媒體近</a:t>
            </a:r>
            <a:r>
              <a:rPr lang="zh-TW" altLang="en-US" sz="4400" spc="-300" dirty="0" smtClean="0">
                <a:latin typeface="Times New Roman" pitchFamily="18" charset="0"/>
                <a:ea typeface="標楷體" pitchFamily="65" charset="-120"/>
              </a:rPr>
              <a:t>用</a:t>
            </a:r>
            <a:endParaRPr lang="zh-TW" altLang="en-US" sz="4400" spc="-300" dirty="0">
              <a:latin typeface="Times New Roman" pitchFamily="18" charset="0"/>
              <a:ea typeface="標楷體" pitchFamily="65" charset="-120"/>
            </a:endParaRPr>
          </a:p>
        </p:txBody>
      </p:sp>
    </p:spTree>
    <p:extLst>
      <p:ext uri="{BB962C8B-B14F-4D97-AF65-F5344CB8AC3E}">
        <p14:creationId xmlns="" xmlns:p14="http://schemas.microsoft.com/office/powerpoint/2010/main" val="27383701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108520" y="1996480"/>
            <a:ext cx="9030399" cy="3528392"/>
          </a:xfrm>
          <a:prstGeom prst="rect">
            <a:avLst/>
          </a:prstGeom>
          <a:solidFill>
            <a:sysClr val="window" lastClr="FFFFFF">
              <a:alpha val="64999"/>
            </a:sys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14350" eaLnBrk="1" hangingPunct="1">
              <a:lnSpc>
                <a:spcPts val="3600"/>
              </a:lnSpc>
              <a:spcBef>
                <a:spcPts val="0"/>
              </a:spcBef>
              <a:buFont typeface="+mj-lt"/>
              <a:buAutoNum type="arabicPeriod"/>
            </a:pPr>
            <a:r>
              <a:rPr lang="zh-TW" altLang="en-US" sz="3200" b="1" spc="-300" dirty="0" smtClean="0">
                <a:latin typeface="Times New Roman" pitchFamily="18" charset="0"/>
                <a:ea typeface="標楷體" pitchFamily="65" charset="-120"/>
              </a:rPr>
              <a:t>媒體</a:t>
            </a:r>
            <a:r>
              <a:rPr lang="zh-TW" altLang="en-US" sz="3200" b="1" spc="-300" dirty="0">
                <a:latin typeface="Times New Roman" pitchFamily="18" charset="0"/>
                <a:ea typeface="標楷體" pitchFamily="65" charset="-120"/>
              </a:rPr>
              <a:t>使用權則是</a:t>
            </a:r>
            <a:r>
              <a:rPr lang="zh-TW" altLang="en-US" sz="3200" b="1" spc="-300" dirty="0">
                <a:solidFill>
                  <a:srgbClr val="C00000"/>
                </a:solidFill>
                <a:latin typeface="Times New Roman" pitchFamily="18" charset="0"/>
                <a:ea typeface="標楷體" pitchFamily="65" charset="-120"/>
              </a:rPr>
              <a:t>人民有自行撰寫內容或製作節目提供媒體播放之權利</a:t>
            </a:r>
            <a:r>
              <a:rPr lang="zh-TW" altLang="en-US" sz="3200" b="1" spc="-300" dirty="0">
                <a:latin typeface="Times New Roman" pitchFamily="18" charset="0"/>
                <a:ea typeface="標楷體" pitchFamily="65" charset="-120"/>
              </a:rPr>
              <a:t>。</a:t>
            </a:r>
          </a:p>
          <a:p>
            <a:pPr marL="971550" lvl="1" indent="-514350" eaLnBrk="1" hangingPunct="1">
              <a:lnSpc>
                <a:spcPts val="3600"/>
              </a:lnSpc>
              <a:spcBef>
                <a:spcPts val="0"/>
              </a:spcBef>
              <a:buFont typeface="+mj-lt"/>
              <a:buAutoNum type="arabicPeriod"/>
            </a:pPr>
            <a:r>
              <a:rPr lang="zh-TW" altLang="en-US" sz="3200" b="1" spc="-300" dirty="0" smtClean="0">
                <a:solidFill>
                  <a:srgbClr val="C00000"/>
                </a:solidFill>
                <a:latin typeface="Times New Roman" pitchFamily="18" charset="0"/>
                <a:ea typeface="標楷體" pitchFamily="65" charset="-120"/>
              </a:rPr>
              <a:t>專業</a:t>
            </a:r>
            <a:r>
              <a:rPr lang="zh-TW" altLang="en-US" sz="3200" b="1" spc="-300" dirty="0">
                <a:solidFill>
                  <a:srgbClr val="C00000"/>
                </a:solidFill>
                <a:latin typeface="Times New Roman" pitchFamily="18" charset="0"/>
                <a:ea typeface="標楷體" pitchFamily="65" charset="-120"/>
              </a:rPr>
              <a:t>性與困難度較高</a:t>
            </a:r>
            <a:r>
              <a:rPr lang="zh-TW" altLang="en-US" sz="3200" b="1" spc="-300" dirty="0">
                <a:latin typeface="Times New Roman" pitchFamily="18" charset="0"/>
                <a:ea typeface="標楷體" pitchFamily="65" charset="-120"/>
              </a:rPr>
              <a:t>，一般人較不容易實現此一權利。</a:t>
            </a:r>
          </a:p>
        </p:txBody>
      </p:sp>
      <p:sp>
        <p:nvSpPr>
          <p:cNvPr id="8" name="文字方塊 7"/>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p.129</a:t>
            </a:r>
            <a:endParaRPr lang="zh-TW" altLang="en-US" sz="3200" b="1" dirty="0">
              <a:solidFill>
                <a:schemeClr val="bg1"/>
              </a:solidFill>
            </a:endParaRPr>
          </a:p>
        </p:txBody>
      </p:sp>
      <p:sp>
        <p:nvSpPr>
          <p:cNvPr id="6" name="文字方塊 5"/>
          <p:cNvSpPr txBox="1"/>
          <p:nvPr/>
        </p:nvSpPr>
        <p:spPr>
          <a:xfrm>
            <a:off x="707444" y="1268760"/>
            <a:ext cx="2712428" cy="584775"/>
          </a:xfrm>
          <a:prstGeom prst="rect">
            <a:avLst/>
          </a:prstGeom>
          <a:noFill/>
          <a:ln>
            <a:solidFill>
              <a:srgbClr val="660066"/>
            </a:solidFill>
            <a:prstDash val="dash"/>
          </a:ln>
        </p:spPr>
        <p:txBody>
          <a:bodyPr wrap="square" rtlCol="0">
            <a:spAutoFit/>
          </a:bodyPr>
          <a:lstStyle/>
          <a:p>
            <a:pPr marL="0" lvl="1"/>
            <a:r>
              <a:rPr lang="en-US" altLang="zh-TW" sz="3200" b="1" spc="-300" dirty="0" smtClean="0">
                <a:solidFill>
                  <a:srgbClr val="660066"/>
                </a:solidFill>
                <a:latin typeface="Times New Roman" pitchFamily="18" charset="0"/>
                <a:ea typeface="標楷體" pitchFamily="65" charset="-120"/>
              </a:rPr>
              <a:t>(</a:t>
            </a:r>
            <a:r>
              <a:rPr lang="zh-TW" altLang="en-US" sz="3200" b="1" spc="-300" dirty="0">
                <a:solidFill>
                  <a:srgbClr val="660066"/>
                </a:solidFill>
                <a:latin typeface="Times New Roman" pitchFamily="18" charset="0"/>
                <a:ea typeface="標楷體" pitchFamily="65" charset="-120"/>
              </a:rPr>
              <a:t>二</a:t>
            </a:r>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660066"/>
                </a:solidFill>
                <a:latin typeface="Times New Roman" pitchFamily="18" charset="0"/>
                <a:ea typeface="標楷體" pitchFamily="65" charset="-120"/>
              </a:rPr>
              <a:t> </a:t>
            </a:r>
            <a:r>
              <a:rPr lang="zh-TW" altLang="en-US" sz="3200" b="1" spc="-300" dirty="0">
                <a:solidFill>
                  <a:srgbClr val="660066"/>
                </a:solidFill>
                <a:latin typeface="Times New Roman" pitchFamily="18" charset="0"/>
                <a:ea typeface="標楷體" pitchFamily="65" charset="-120"/>
              </a:rPr>
              <a:t>媒體使用權</a:t>
            </a:r>
          </a:p>
        </p:txBody>
      </p:sp>
      <p:sp>
        <p:nvSpPr>
          <p:cNvPr id="7" name="矩形 6"/>
          <p:cNvSpPr/>
          <p:nvPr/>
        </p:nvSpPr>
        <p:spPr>
          <a:xfrm>
            <a:off x="707444" y="206336"/>
            <a:ext cx="4878039"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媒體近用與媒體監督</a:t>
            </a:r>
          </a:p>
        </p:txBody>
      </p:sp>
    </p:spTree>
    <p:extLst>
      <p:ext uri="{BB962C8B-B14F-4D97-AF65-F5344CB8AC3E}">
        <p14:creationId xmlns="" xmlns:p14="http://schemas.microsoft.com/office/powerpoint/2010/main" val="24303637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title"/>
          </p:nvPr>
        </p:nvSpPr>
        <p:spPr/>
        <p:txBody>
          <a:bodyPr/>
          <a:lstStyle/>
          <a:p>
            <a:r>
              <a:rPr lang="zh-TW" altLang="en-US" sz="4600" b="1" smtClean="0">
                <a:solidFill>
                  <a:schemeClr val="hlink"/>
                </a:solidFill>
              </a:rPr>
              <a:t>權利保障與相關法規</a:t>
            </a:r>
          </a:p>
        </p:txBody>
      </p:sp>
      <p:graphicFrame>
        <p:nvGraphicFramePr>
          <p:cNvPr id="53270" name="Group 22"/>
          <p:cNvGraphicFramePr>
            <a:graphicFrameLocks noGrp="1"/>
          </p:cNvGraphicFramePr>
          <p:nvPr>
            <p:ph idx="1"/>
          </p:nvPr>
        </p:nvGraphicFramePr>
        <p:xfrm>
          <a:off x="457200" y="1600200"/>
          <a:ext cx="8229600" cy="4114800"/>
        </p:xfrm>
        <a:graphic>
          <a:graphicData uri="http://schemas.openxmlformats.org/drawingml/2006/table">
            <a:tbl>
              <a:tblPr/>
              <a:tblGrid>
                <a:gridCol w="1666875"/>
                <a:gridCol w="6562725"/>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chemeClr val="tx1"/>
                          </a:solidFill>
                          <a:effectLst/>
                          <a:latin typeface="Times New Roman" pitchFamily="18" charset="0"/>
                          <a:ea typeface="標楷體" pitchFamily="65" charset="-120"/>
                        </a:rPr>
                        <a:t>權利</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chemeClr val="tx1"/>
                          </a:solidFill>
                          <a:effectLst/>
                          <a:latin typeface="Times New Roman" pitchFamily="18" charset="0"/>
                          <a:ea typeface="標楷體" pitchFamily="65" charset="-120"/>
                        </a:rPr>
                        <a:t>法規</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00"/>
                          </a:solidFill>
                          <a:effectLst/>
                          <a:latin typeface="Times New Roman" pitchFamily="18" charset="0"/>
                          <a:ea typeface="標楷體" pitchFamily="65" charset="-120"/>
                        </a:rPr>
                        <a:t>言論自由</a:t>
                      </a:r>
                      <a:endParaRPr kumimoji="0" lang="en-US" altLang="zh-TW" sz="2800" b="1" i="0" u="none" strike="noStrike" cap="none" normalizeH="0" baseline="0" smtClean="0">
                        <a:ln>
                          <a:noFill/>
                        </a:ln>
                        <a:solidFill>
                          <a:srgbClr val="000000"/>
                        </a:solidFill>
                        <a:effectLst/>
                        <a:latin typeface="Times New Roman" pitchFamily="18" charset="0"/>
                        <a:ea typeface="標楷體"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00"/>
                          </a:solidFill>
                          <a:effectLst/>
                          <a:latin typeface="Times New Roman" pitchFamily="18" charset="0"/>
                          <a:ea typeface="標楷體" pitchFamily="65" charset="-120"/>
                        </a:rPr>
                        <a:t>新聞自由</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00"/>
                          </a:solidFill>
                          <a:effectLst/>
                          <a:latin typeface="Times New Roman" pitchFamily="18" charset="0"/>
                          <a:ea typeface="標楷體" pitchFamily="65" charset="-120"/>
                        </a:rPr>
                        <a:t>憲法第</a:t>
                      </a:r>
                      <a:r>
                        <a:rPr kumimoji="0" lang="en-US" altLang="zh-TW" sz="2800" b="1" i="0" u="none" strike="noStrike" cap="none" normalizeH="0" baseline="0" smtClean="0">
                          <a:ln>
                            <a:noFill/>
                          </a:ln>
                          <a:solidFill>
                            <a:srgbClr val="000000"/>
                          </a:solidFill>
                          <a:effectLst/>
                          <a:latin typeface="Times New Roman" pitchFamily="18" charset="0"/>
                          <a:ea typeface="標楷體" pitchFamily="65" charset="-120"/>
                        </a:rPr>
                        <a:t>11</a:t>
                      </a:r>
                      <a:r>
                        <a:rPr kumimoji="0" lang="zh-TW" altLang="en-US" sz="2800" b="1" i="0" u="none" strike="noStrike" cap="none" normalizeH="0" baseline="0" smtClean="0">
                          <a:ln>
                            <a:noFill/>
                          </a:ln>
                          <a:solidFill>
                            <a:srgbClr val="000000"/>
                          </a:solidFill>
                          <a:effectLst/>
                          <a:latin typeface="Times New Roman" pitchFamily="18" charset="0"/>
                          <a:ea typeface="標楷體" pitchFamily="65" charset="-120"/>
                        </a:rPr>
                        <a:t>條：人民有言論、講學、著作及出版之自由</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rPr>
                        <a:t>媒體近</a:t>
                      </a:r>
                      <a:endParaRPr kumimoji="0" lang="en-US" altLang="zh-TW" sz="2800" b="1" i="0" u="none" strike="noStrike" cap="none" normalizeH="0" baseline="0" dirty="0" smtClean="0">
                        <a:ln>
                          <a:noFill/>
                        </a:ln>
                        <a:solidFill>
                          <a:srgbClr val="000000"/>
                        </a:solidFill>
                        <a:effectLst/>
                        <a:latin typeface="Times New Roman" pitchFamily="18" charset="0"/>
                        <a:ea typeface="標楷體"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rPr>
                        <a:t>用權</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266700" marR="0" lvl="0" indent="-266700" algn="just"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rgbClr val="000000"/>
                          </a:solidFill>
                          <a:effectLst/>
                          <a:latin typeface="Times New Roman" pitchFamily="18" charset="0"/>
                          <a:ea typeface="標楷體" pitchFamily="65" charset="-120"/>
                        </a:rPr>
                        <a:t> 1.</a:t>
                      </a:r>
                      <a:r>
                        <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rPr>
                        <a:t>憲法第</a:t>
                      </a:r>
                      <a:r>
                        <a:rPr kumimoji="0" lang="en-US" altLang="zh-TW" sz="2800" b="1" i="0" u="none" strike="noStrike" cap="none" normalizeH="0" baseline="0" dirty="0" smtClean="0">
                          <a:ln>
                            <a:noFill/>
                          </a:ln>
                          <a:solidFill>
                            <a:srgbClr val="000000"/>
                          </a:solidFill>
                          <a:effectLst/>
                          <a:latin typeface="Times New Roman" pitchFamily="18" charset="0"/>
                          <a:ea typeface="標楷體" pitchFamily="65" charset="-120"/>
                        </a:rPr>
                        <a:t>11</a:t>
                      </a:r>
                      <a:r>
                        <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rPr>
                        <a:t>條</a:t>
                      </a:r>
                    </a:p>
                    <a:p>
                      <a:pPr marL="266700" marR="0" lvl="0" indent="-266700" algn="just"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rgbClr val="000000"/>
                          </a:solidFill>
                          <a:effectLst/>
                          <a:latin typeface="Times New Roman" pitchFamily="18" charset="0"/>
                          <a:ea typeface="標楷體" pitchFamily="65" charset="-120"/>
                        </a:rPr>
                        <a:t> 2.</a:t>
                      </a:r>
                      <a:r>
                        <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rPr>
                        <a:t>大法官釋字第</a:t>
                      </a:r>
                      <a:r>
                        <a:rPr kumimoji="0" lang="en-US" altLang="zh-TW" sz="2800" b="1" i="0" u="none" strike="noStrike" cap="none" normalizeH="0" baseline="0" dirty="0" smtClean="0">
                          <a:ln>
                            <a:noFill/>
                          </a:ln>
                          <a:solidFill>
                            <a:srgbClr val="000000"/>
                          </a:solidFill>
                          <a:effectLst/>
                          <a:latin typeface="Times New Roman" pitchFamily="18" charset="0"/>
                          <a:ea typeface="標楷體" pitchFamily="65" charset="-120"/>
                        </a:rPr>
                        <a:t>364</a:t>
                      </a:r>
                      <a:r>
                        <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rPr>
                        <a:t>號</a:t>
                      </a:r>
                      <a:endParaRPr kumimoji="0" lang="en-US" altLang="zh-TW" sz="2800" b="1" i="0" u="none" strike="noStrike" cap="none" normalizeH="0" baseline="0" dirty="0" smtClean="0">
                        <a:ln>
                          <a:noFill/>
                        </a:ln>
                        <a:solidFill>
                          <a:srgbClr val="000000"/>
                        </a:solidFill>
                        <a:effectLst/>
                        <a:latin typeface="Times New Roman" pitchFamily="18" charset="0"/>
                        <a:ea typeface="標楷體" pitchFamily="65" charset="-120"/>
                      </a:endParaRPr>
                    </a:p>
                    <a:p>
                      <a:pPr marL="266700" marR="0" lvl="0" indent="-266700" algn="just"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rgbClr val="000000"/>
                          </a:solidFill>
                          <a:effectLst/>
                          <a:latin typeface="Times New Roman" pitchFamily="18" charset="0"/>
                          <a:ea typeface="標楷體" pitchFamily="65" charset="-120"/>
                        </a:rPr>
                        <a:t> 3.</a:t>
                      </a:r>
                      <a:r>
                        <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rPr>
                        <a:t>公共電視法：公眾有適當使用電臺之 機會</a:t>
                      </a:r>
                      <a:endParaRPr kumimoji="0" lang="en-US" altLang="zh-TW" sz="2800" b="1" i="0" u="none" strike="noStrike" cap="none" normalizeH="0" baseline="0" dirty="0" smtClean="0">
                        <a:ln>
                          <a:noFill/>
                        </a:ln>
                        <a:solidFill>
                          <a:srgbClr val="000000"/>
                        </a:solidFill>
                        <a:effectLst/>
                        <a:latin typeface="Times New Roman" pitchFamily="18" charset="0"/>
                        <a:ea typeface="標楷體" pitchFamily="65" charset="-120"/>
                      </a:endParaRPr>
                    </a:p>
                    <a:p>
                      <a:pPr marL="266700" marR="0" lvl="0" indent="-266700" algn="just"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rgbClr val="000000"/>
                          </a:solidFill>
                          <a:effectLst/>
                          <a:latin typeface="Times New Roman" pitchFamily="18" charset="0"/>
                          <a:ea typeface="標楷體" pitchFamily="65" charset="-120"/>
                        </a:rPr>
                        <a:t> 4.</a:t>
                      </a:r>
                      <a:r>
                        <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rPr>
                        <a:t>有線電視廣播電視法：應提供公眾頻道，製播公益社教節目</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14199" y="2060848"/>
            <a:ext cx="8806273" cy="1872208"/>
          </a:xfrm>
          <a:prstGeom prst="rect">
            <a:avLst/>
          </a:prstGeom>
          <a:solidFill>
            <a:sysClr val="window" lastClr="FFFFFF">
              <a:alpha val="64999"/>
            </a:sys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14350" eaLnBrk="1" hangingPunct="1">
              <a:lnSpc>
                <a:spcPts val="3600"/>
              </a:lnSpc>
              <a:spcBef>
                <a:spcPts val="0"/>
              </a:spcBef>
              <a:buFont typeface="+mj-lt"/>
              <a:buAutoNum type="arabicPeriod"/>
            </a:pPr>
            <a:r>
              <a:rPr lang="zh-TW" altLang="en-US" sz="3200" b="1" spc="-300" dirty="0" smtClean="0">
                <a:solidFill>
                  <a:srgbClr val="C00000"/>
                </a:solidFill>
                <a:latin typeface="Times New Roman" pitchFamily="18" charset="0"/>
                <a:ea typeface="標楷體" pitchFamily="65" charset="-120"/>
              </a:rPr>
              <a:t>媒體</a:t>
            </a:r>
            <a:r>
              <a:rPr lang="zh-TW" altLang="en-US" sz="3200" b="1" spc="-300" dirty="0">
                <a:solidFill>
                  <a:srgbClr val="C00000"/>
                </a:solidFill>
                <a:latin typeface="Times New Roman" pitchFamily="18" charset="0"/>
                <a:ea typeface="標楷體" pitchFamily="65" charset="-120"/>
              </a:rPr>
              <a:t>選擇議題</a:t>
            </a:r>
            <a:r>
              <a:rPr lang="zh-TW" altLang="en-US" sz="3200" b="1" spc="-300" dirty="0">
                <a:latin typeface="Times New Roman" pitchFamily="18" charset="0"/>
                <a:ea typeface="標楷體" pitchFamily="65" charset="-120"/>
              </a:rPr>
              <a:t>、評論使閱聽人關注形成公眾議題，此為議題設定。</a:t>
            </a:r>
          </a:p>
          <a:p>
            <a:pPr marL="971550" lvl="1" indent="-514350" eaLnBrk="1" hangingPunct="1">
              <a:lnSpc>
                <a:spcPts val="3600"/>
              </a:lnSpc>
              <a:spcBef>
                <a:spcPts val="0"/>
              </a:spcBef>
              <a:buFont typeface="+mj-lt"/>
              <a:buAutoNum type="arabicPeriod"/>
            </a:pPr>
            <a:r>
              <a:rPr lang="zh-TW" altLang="en-US" sz="3200" b="1" spc="-300" dirty="0" smtClean="0">
                <a:latin typeface="Times New Roman" pitchFamily="18" charset="0"/>
                <a:ea typeface="標楷體" pitchFamily="65" charset="-120"/>
              </a:rPr>
              <a:t>媒體</a:t>
            </a:r>
            <a:r>
              <a:rPr lang="zh-TW" altLang="en-US" sz="3200" b="1" spc="-300" dirty="0">
                <a:latin typeface="Times New Roman" pitchFamily="18" charset="0"/>
                <a:ea typeface="標楷體" pitchFamily="65" charset="-120"/>
              </a:rPr>
              <a:t>設定議題後</a:t>
            </a:r>
            <a:r>
              <a:rPr lang="zh-TW" altLang="en-US" sz="3200" b="1" spc="-300" dirty="0">
                <a:solidFill>
                  <a:srgbClr val="C00000"/>
                </a:solidFill>
                <a:latin typeface="Times New Roman" pitchFamily="18" charset="0"/>
                <a:ea typeface="標楷體" pitchFamily="65" charset="-120"/>
              </a:rPr>
              <a:t>經由傳播效果使各方意見進行討論。</a:t>
            </a:r>
          </a:p>
          <a:p>
            <a:pPr marL="457200" lvl="1" indent="0" eaLnBrk="1" hangingPunct="1">
              <a:lnSpc>
                <a:spcPts val="3600"/>
              </a:lnSpc>
              <a:spcBef>
                <a:spcPts val="0"/>
              </a:spcBef>
              <a:buNone/>
            </a:pPr>
            <a:r>
              <a:rPr lang="zh-TW" altLang="en-US" sz="3200" b="1" spc="-300" dirty="0">
                <a:latin typeface="Times New Roman" pitchFamily="18" charset="0"/>
                <a:ea typeface="標楷體" pitchFamily="65" charset="-120"/>
              </a:rPr>
              <a:t> </a:t>
            </a:r>
          </a:p>
        </p:txBody>
      </p:sp>
      <p:sp>
        <p:nvSpPr>
          <p:cNvPr id="5" name="矩形 4"/>
          <p:cNvSpPr/>
          <p:nvPr/>
        </p:nvSpPr>
        <p:spPr>
          <a:xfrm>
            <a:off x="774080" y="332656"/>
            <a:ext cx="3869927"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媒體的公共角色</a:t>
            </a:r>
            <a:endParaRPr lang="zh-TW" altLang="en-US" sz="1600" spc="-300" dirty="0"/>
          </a:p>
        </p:txBody>
      </p:sp>
      <p:sp>
        <p:nvSpPr>
          <p:cNvPr id="6" name="文字方塊 5"/>
          <p:cNvSpPr txBox="1"/>
          <p:nvPr/>
        </p:nvSpPr>
        <p:spPr>
          <a:xfrm>
            <a:off x="251520" y="1241039"/>
            <a:ext cx="3816424" cy="584775"/>
          </a:xfrm>
          <a:prstGeom prst="rect">
            <a:avLst/>
          </a:prstGeom>
          <a:noFill/>
          <a:ln>
            <a:solidFill>
              <a:srgbClr val="660066"/>
            </a:solidFill>
            <a:prstDash val="dash"/>
          </a:ln>
        </p:spPr>
        <p:txBody>
          <a:bodyPr wrap="square" rtlCol="0">
            <a:spAutoFit/>
          </a:bodyPr>
          <a:lstStyle/>
          <a:p>
            <a:pPr marL="0" lvl="1"/>
            <a:r>
              <a:rPr lang="en-US" altLang="zh-TW" sz="3200" b="1" spc="-300" dirty="0" smtClean="0">
                <a:solidFill>
                  <a:srgbClr val="660066"/>
                </a:solidFill>
                <a:latin typeface="Times New Roman" pitchFamily="18" charset="0"/>
                <a:ea typeface="標楷體" pitchFamily="65" charset="-120"/>
              </a:rPr>
              <a:t>(</a:t>
            </a:r>
            <a:r>
              <a:rPr lang="zh-TW" altLang="en-US" sz="3200" b="1" spc="-300" dirty="0">
                <a:solidFill>
                  <a:srgbClr val="660066"/>
                </a:solidFill>
                <a:latin typeface="Times New Roman" pitchFamily="18" charset="0"/>
                <a:ea typeface="標楷體" pitchFamily="65" charset="-120"/>
              </a:rPr>
              <a:t>二</a:t>
            </a:r>
            <a:r>
              <a:rPr lang="en-US" altLang="zh-TW" sz="3200" b="1" spc="-300" dirty="0">
                <a:solidFill>
                  <a:srgbClr val="660066"/>
                </a:solidFill>
                <a:latin typeface="Times New Roman" pitchFamily="18" charset="0"/>
                <a:ea typeface="標楷體" pitchFamily="65" charset="-120"/>
              </a:rPr>
              <a:t>) </a:t>
            </a:r>
            <a:r>
              <a:rPr lang="zh-TW" altLang="en-US" sz="3200" b="1" spc="-300" dirty="0">
                <a:solidFill>
                  <a:srgbClr val="660066"/>
                </a:solidFill>
                <a:latin typeface="Times New Roman" pitchFamily="18" charset="0"/>
                <a:ea typeface="標楷體" pitchFamily="65" charset="-120"/>
              </a:rPr>
              <a:t>設定議題促進</a:t>
            </a:r>
            <a:r>
              <a:rPr lang="zh-TW" altLang="en-US" sz="3200" b="1" spc="-300" dirty="0" smtClean="0">
                <a:solidFill>
                  <a:srgbClr val="660066"/>
                </a:solidFill>
                <a:latin typeface="Times New Roman" pitchFamily="18" charset="0"/>
                <a:ea typeface="標楷體" pitchFamily="65" charset="-120"/>
              </a:rPr>
              <a:t>討論</a:t>
            </a:r>
            <a:endParaRPr lang="zh-TW" altLang="en-US" dirty="0">
              <a:solidFill>
                <a:srgbClr val="660066"/>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1261547">
            <a:off x="3497584" y="3602049"/>
            <a:ext cx="2292846" cy="30494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00" y="3602049"/>
            <a:ext cx="2376264" cy="31709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文字方塊 7"/>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p.118</a:t>
            </a:r>
            <a:endParaRPr lang="zh-TW" altLang="en-US" sz="3200" b="1" dirty="0">
              <a:solidFill>
                <a:schemeClr val="bg1"/>
              </a:solidFill>
            </a:endParaRPr>
          </a:p>
        </p:txBody>
      </p:sp>
    </p:spTree>
    <p:extLst>
      <p:ext uri="{BB962C8B-B14F-4D97-AF65-F5344CB8AC3E}">
        <p14:creationId xmlns:p14="http://schemas.microsoft.com/office/powerpoint/2010/main" xmlns="" val="22315540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標題 1"/>
          <p:cNvSpPr>
            <a:spLocks noGrp="1"/>
          </p:cNvSpPr>
          <p:nvPr>
            <p:ph type="title"/>
          </p:nvPr>
        </p:nvSpPr>
        <p:spPr/>
        <p:txBody>
          <a:bodyPr/>
          <a:lstStyle/>
          <a:p>
            <a:r>
              <a:rPr lang="zh-TW" altLang="en-US" sz="4600" b="1" smtClean="0">
                <a:solidFill>
                  <a:schemeClr val="hlink"/>
                </a:solidFill>
              </a:rPr>
              <a:t>善用媒體近用權的重要性</a:t>
            </a:r>
          </a:p>
        </p:txBody>
      </p:sp>
      <p:graphicFrame>
        <p:nvGraphicFramePr>
          <p:cNvPr id="55322" name="Group 26"/>
          <p:cNvGraphicFramePr>
            <a:graphicFrameLocks noGrp="1"/>
          </p:cNvGraphicFramePr>
          <p:nvPr>
            <p:ph idx="1"/>
          </p:nvPr>
        </p:nvGraphicFramePr>
        <p:xfrm>
          <a:off x="323850" y="1268413"/>
          <a:ext cx="8424863" cy="4633912"/>
        </p:xfrm>
        <a:graphic>
          <a:graphicData uri="http://schemas.openxmlformats.org/drawingml/2006/table">
            <a:tbl>
              <a:tblPr/>
              <a:tblGrid>
                <a:gridCol w="1779588"/>
                <a:gridCol w="6645275"/>
              </a:tblGrid>
              <a:tr h="5182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chemeClr val="tx1"/>
                          </a:solidFill>
                          <a:effectLst/>
                          <a:latin typeface="Times New Roman" pitchFamily="18" charset="0"/>
                          <a:ea typeface="標楷體" pitchFamily="65" charset="-120"/>
                        </a:rPr>
                        <a:t>重要性</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chemeClr val="tx1"/>
                          </a:solidFill>
                          <a:effectLst/>
                          <a:latin typeface="Times New Roman" pitchFamily="18" charset="0"/>
                          <a:ea typeface="標楷體" pitchFamily="65" charset="-120"/>
                        </a:rPr>
                        <a:t>內涵</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r>
              <a:tr h="13718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chemeClr val="tx1"/>
                          </a:solidFill>
                          <a:effectLst/>
                          <a:latin typeface="Times New Roman" pitchFamily="18" charset="0"/>
                          <a:ea typeface="標楷體" pitchFamily="65" charset="-120"/>
                        </a:rPr>
                        <a:t>避免媒體為少數人壟斷</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chemeClr val="tx1"/>
                          </a:solidFill>
                          <a:effectLst/>
                          <a:latin typeface="Times New Roman" pitchFamily="18" charset="0"/>
                          <a:ea typeface="標楷體" pitchFamily="65" charset="-120"/>
                        </a:rPr>
                        <a:t>基於平等原則，每個人或團體皆應有相同機會在媒體上發表其對公共議題的意見</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449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chemeClr val="tx1"/>
                          </a:solidFill>
                          <a:effectLst/>
                          <a:latin typeface="Times New Roman" pitchFamily="18" charset="0"/>
                          <a:ea typeface="標楷體" pitchFamily="65" charset="-120"/>
                        </a:rPr>
                        <a:t>健全言論自由</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chemeClr val="tx1"/>
                          </a:solidFill>
                          <a:effectLst/>
                          <a:latin typeface="Times New Roman" pitchFamily="18" charset="0"/>
                          <a:ea typeface="標楷體" pitchFamily="65" charset="-120"/>
                        </a:rPr>
                        <a:t>可增加言論自由的多元性與多樣性，有助於言論自由的健全發展</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989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chemeClr val="tx1"/>
                          </a:solidFill>
                          <a:effectLst/>
                          <a:latin typeface="Times New Roman" pitchFamily="18" charset="0"/>
                          <a:ea typeface="標楷體" pitchFamily="65" charset="-120"/>
                        </a:rPr>
                        <a:t>確保公平參與競爭</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266700" marR="0" lvl="0" indent="-266700" algn="l"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Times New Roman" pitchFamily="18" charset="0"/>
                          <a:ea typeface="標楷體" pitchFamily="65" charset="-120"/>
                        </a:rPr>
                        <a:t>1.</a:t>
                      </a:r>
                      <a:r>
                        <a:rPr kumimoji="0" lang="zh-TW" altLang="en-US" sz="2800" b="1" i="0" u="none" strike="noStrike" cap="none" normalizeH="0" baseline="0" dirty="0" smtClean="0">
                          <a:ln>
                            <a:noFill/>
                          </a:ln>
                          <a:solidFill>
                            <a:schemeClr val="tx1"/>
                          </a:solidFill>
                          <a:effectLst/>
                          <a:latin typeface="Times New Roman" pitchFamily="18" charset="0"/>
                          <a:ea typeface="標楷體" pitchFamily="65" charset="-120"/>
                        </a:rPr>
                        <a:t>可活絡民眾的意見表達，進而落實民主參與</a:t>
                      </a:r>
                      <a:endParaRPr kumimoji="0" lang="en-US" altLang="zh-TW" sz="2800" b="1" i="0" u="none" strike="noStrike" cap="none" normalizeH="0" baseline="0" dirty="0" smtClean="0">
                        <a:ln>
                          <a:noFill/>
                        </a:ln>
                        <a:solidFill>
                          <a:schemeClr val="tx1"/>
                        </a:solidFill>
                        <a:effectLst/>
                        <a:latin typeface="Times New Roman" pitchFamily="18" charset="0"/>
                        <a:ea typeface="標楷體" pitchFamily="65" charset="-120"/>
                      </a:endParaRPr>
                    </a:p>
                    <a:p>
                      <a:pPr marL="266700" marR="0" lvl="0" indent="-266700" algn="l"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Times New Roman" pitchFamily="18" charset="0"/>
                          <a:ea typeface="標楷體" pitchFamily="65" charset="-120"/>
                        </a:rPr>
                        <a:t>2.</a:t>
                      </a:r>
                      <a:r>
                        <a:rPr kumimoji="0" lang="zh-TW" altLang="en-US" sz="2800" b="1" i="0" u="none" strike="noStrike" cap="none" normalizeH="0" baseline="0" dirty="0" smtClean="0">
                          <a:ln>
                            <a:noFill/>
                          </a:ln>
                          <a:solidFill>
                            <a:schemeClr val="tx1"/>
                          </a:solidFill>
                          <a:effectLst/>
                          <a:latin typeface="Times New Roman" pitchFamily="18" charset="0"/>
                          <a:ea typeface="標楷體" pitchFamily="65" charset="-120"/>
                        </a:rPr>
                        <a:t>各政黨及各候選人擁有平等近用權，可營造公平的民主競爭環境</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82" name="Picture 10" descr="6-1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013" y="1446213"/>
            <a:ext cx="3937000" cy="1335087"/>
          </a:xfrm>
          <a:prstGeom prst="rect">
            <a:avLst/>
          </a:prstGeom>
          <a:noFill/>
          <a:extLst>
            <a:ext uri="{909E8E84-426E-40DD-AFC4-6F175D3DCCD1}">
              <a14:hiddenFill xmlns="" xmlns:a14="http://schemas.microsoft.com/office/drawing/2010/main">
                <a:solidFill>
                  <a:srgbClr val="FFFFFF"/>
                </a:solidFill>
              </a14:hiddenFill>
            </a:ext>
          </a:extLst>
        </p:spPr>
      </p:pic>
      <p:sp>
        <p:nvSpPr>
          <p:cNvPr id="54284" name="標題 1"/>
          <p:cNvSpPr>
            <a:spLocks/>
          </p:cNvSpPr>
          <p:nvPr/>
        </p:nvSpPr>
        <p:spPr bwMode="auto">
          <a:xfrm>
            <a:off x="179512" y="274638"/>
            <a:ext cx="7272808" cy="850106"/>
          </a:xfrm>
          <a:prstGeom prst="rect">
            <a:avLst/>
          </a:prstGeom>
          <a:solidFill>
            <a:srgbClr val="003300"/>
          </a:solidFill>
        </p:spPr>
        <p:txBody>
          <a:bodyPr vert="horz" lIns="91440" tIns="45720" rIns="91440" bIns="45720" rtlCol="0" anchor="ctr">
            <a:noAutofit/>
          </a:bodyPr>
          <a:lstStyle/>
          <a:p>
            <a:pPr>
              <a:spcBef>
                <a:spcPct val="0"/>
              </a:spcBef>
            </a:pPr>
            <a:r>
              <a:rPr lang="zh-TW" altLang="en-US" sz="40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rPr>
              <a:t>我國</a:t>
            </a:r>
            <a:r>
              <a:rPr lang="zh-TW" altLang="en-US" sz="36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rPr>
              <a:t>所有</a:t>
            </a:r>
            <a:r>
              <a:rPr lang="zh-TW" altLang="en-US" sz="40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rPr>
              <a:t>閱聽</a:t>
            </a:r>
            <a:r>
              <a:rPr lang="zh-TW" altLang="en-US" sz="40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rPr>
              <a:t>人都</a:t>
            </a:r>
            <a:r>
              <a:rPr lang="zh-TW" altLang="en-US" sz="40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rPr>
              <a:t>有媒體近用權</a:t>
            </a:r>
          </a:p>
        </p:txBody>
      </p:sp>
      <p:pic>
        <p:nvPicPr>
          <p:cNvPr id="54281" name="Picture 9" descr="6-15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11413" y="2492375"/>
            <a:ext cx="3937000" cy="2266950"/>
          </a:xfrm>
          <a:prstGeom prst="rect">
            <a:avLst/>
          </a:prstGeom>
          <a:noFill/>
          <a:extLst>
            <a:ext uri="{909E8E84-426E-40DD-AFC4-6F175D3DCCD1}">
              <a14:hiddenFill xmlns="" xmlns:a14="http://schemas.microsoft.com/office/drawing/2010/main">
                <a:solidFill>
                  <a:srgbClr val="FFFFFF"/>
                </a:solidFill>
              </a14:hiddenFill>
            </a:ext>
          </a:extLst>
        </p:spPr>
      </p:pic>
      <p:pic>
        <p:nvPicPr>
          <p:cNvPr id="54283" name="Picture 11" descr="6-15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03738" y="4211638"/>
            <a:ext cx="3937000" cy="2359025"/>
          </a:xfrm>
          <a:prstGeom prst="rect">
            <a:avLst/>
          </a:prstGeom>
          <a:noFill/>
          <a:extLst>
            <a:ext uri="{909E8E84-426E-40DD-AFC4-6F175D3DCCD1}">
              <a14:hiddenFill xmlns="" xmlns:a14="http://schemas.microsoft.com/office/drawing/2010/main">
                <a:solidFill>
                  <a:srgbClr val="FFFFFF"/>
                </a:solidFill>
              </a14:hiddenFill>
            </a:ext>
          </a:extLst>
        </p:spPr>
      </p:pic>
      <p:sp>
        <p:nvSpPr>
          <p:cNvPr id="9" name="文字方塊 8"/>
          <p:cNvSpPr txBox="1"/>
          <p:nvPr/>
        </p:nvSpPr>
        <p:spPr>
          <a:xfrm>
            <a:off x="7668344" y="407303"/>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p.130</a:t>
            </a:r>
            <a:endParaRPr lang="zh-TW" altLang="en-US" sz="3200" b="1" dirty="0">
              <a:solidFill>
                <a:schemeClr val="bg1"/>
              </a:solidFill>
            </a:endParaRPr>
          </a:p>
        </p:txBody>
      </p:sp>
    </p:spTree>
    <p:extLst>
      <p:ext uri="{BB962C8B-B14F-4D97-AF65-F5344CB8AC3E}">
        <p14:creationId xmlns="" xmlns:p14="http://schemas.microsoft.com/office/powerpoint/2010/main" val="2629412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54282"/>
                                        </p:tgtEl>
                                        <p:attrNameLst>
                                          <p:attrName>style.visibility</p:attrName>
                                        </p:attrNameLst>
                                      </p:cBhvr>
                                      <p:to>
                                        <p:strVal val="visible"/>
                                      </p:to>
                                    </p:set>
                                    <p:animEffect transition="in" filter="wipe(down)">
                                      <p:cBhvr>
                                        <p:cTn id="7" dur="1000"/>
                                        <p:tgtEl>
                                          <p:spTgt spid="54282"/>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54281"/>
                                        </p:tgtEl>
                                        <p:attrNameLst>
                                          <p:attrName>style.visibility</p:attrName>
                                        </p:attrNameLst>
                                      </p:cBhvr>
                                      <p:to>
                                        <p:strVal val="visible"/>
                                      </p:to>
                                    </p:set>
                                    <p:animEffect transition="in" filter="wipe(down)">
                                      <p:cBhvr>
                                        <p:cTn id="11" dur="1000"/>
                                        <p:tgtEl>
                                          <p:spTgt spid="54281"/>
                                        </p:tgtEl>
                                      </p:cBhvr>
                                    </p:animEffect>
                                  </p:childTnLst>
                                </p:cTn>
                              </p:par>
                            </p:childTnLst>
                          </p:cTn>
                        </p:par>
                        <p:par>
                          <p:cTn id="12" fill="hold" nodeType="afterGroup">
                            <p:stCondLst>
                              <p:cond delay="2000"/>
                            </p:stCondLst>
                            <p:childTnLst>
                              <p:par>
                                <p:cTn id="13" presetID="22" presetClass="entr" presetSubtype="4" fill="hold" nodeType="afterEffect">
                                  <p:stCondLst>
                                    <p:cond delay="0"/>
                                  </p:stCondLst>
                                  <p:childTnLst>
                                    <p:set>
                                      <p:cBhvr>
                                        <p:cTn id="14" dur="1" fill="hold">
                                          <p:stCondLst>
                                            <p:cond delay="0"/>
                                          </p:stCondLst>
                                        </p:cTn>
                                        <p:tgtEl>
                                          <p:spTgt spid="54283"/>
                                        </p:tgtEl>
                                        <p:attrNameLst>
                                          <p:attrName>style.visibility</p:attrName>
                                        </p:attrNameLst>
                                      </p:cBhvr>
                                      <p:to>
                                        <p:strVal val="visible"/>
                                      </p:to>
                                    </p:set>
                                    <p:animEffect transition="in" filter="wipe(down)">
                                      <p:cBhvr>
                                        <p:cTn id="15" dur="1000"/>
                                        <p:tgtEl>
                                          <p:spTgt spid="54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5482952" cy="850106"/>
          </a:xfrm>
          <a:solidFill>
            <a:srgbClr val="003300"/>
          </a:solidFill>
        </p:spPr>
        <p:txBody>
          <a:bodyPr vert="horz" lIns="91440" tIns="45720" rIns="91440" bIns="45720" rtlCol="0" anchor="ctr">
            <a:normAutofit fontScale="90000"/>
          </a:bodyPr>
          <a:lstStyle/>
          <a:p>
            <a:pPr algn="l"/>
            <a:r>
              <a:rPr lang="zh-TW" altLang="en-US" sz="40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媒體近</a:t>
            </a:r>
            <a:r>
              <a:rPr lang="zh-TW" altLang="en-US" sz="40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用－公民</a:t>
            </a:r>
            <a:r>
              <a:rPr lang="zh-TW" altLang="en-US" sz="40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新聞記者</a:t>
            </a:r>
            <a:endParaRPr lang="zh-TW" altLang="en-US" sz="40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rotWithShape="1">
          <a:blip r:embed="rId2" cstate="print">
            <a:extLst>
              <a:ext uri="{28A0092B-C50C-407E-A947-70E740481C1C}">
                <a14:useLocalDpi xmlns="" xmlns:a14="http://schemas.microsoft.com/office/drawing/2010/main" val="0"/>
              </a:ext>
            </a:extLst>
          </a:blip>
          <a:srcRect l="4431" t="2864" r="55676" b="58594"/>
          <a:stretch/>
        </p:blipFill>
        <p:spPr>
          <a:xfrm>
            <a:off x="251520" y="1124744"/>
            <a:ext cx="8677766" cy="5589240"/>
          </a:xfrm>
          <a:prstGeom prst="rect">
            <a:avLst/>
          </a:prstGeom>
        </p:spPr>
      </p:pic>
    </p:spTree>
    <p:extLst>
      <p:ext uri="{BB962C8B-B14F-4D97-AF65-F5344CB8AC3E}">
        <p14:creationId xmlns="" xmlns:p14="http://schemas.microsoft.com/office/powerpoint/2010/main" val="934271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5482952" cy="850106"/>
          </a:xfrm>
          <a:solidFill>
            <a:srgbClr val="003300"/>
          </a:solidFill>
        </p:spPr>
        <p:txBody>
          <a:bodyPr vert="horz" lIns="91440" tIns="45720" rIns="91440" bIns="45720" rtlCol="0" anchor="ctr">
            <a:normAutofit fontScale="90000"/>
          </a:bodyPr>
          <a:lstStyle/>
          <a:p>
            <a:pPr algn="l"/>
            <a:r>
              <a:rPr lang="zh-TW" altLang="en-US" sz="40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媒體近</a:t>
            </a:r>
            <a:r>
              <a:rPr lang="zh-TW" altLang="en-US" sz="40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用－公民</a:t>
            </a:r>
            <a:r>
              <a:rPr lang="zh-TW" altLang="en-US" sz="40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新聞記者</a:t>
            </a:r>
            <a:endParaRPr lang="zh-TW" altLang="en-US" sz="40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1467543"/>
            <a:ext cx="8568952" cy="38648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5339438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5482952" cy="850106"/>
          </a:xfrm>
          <a:solidFill>
            <a:srgbClr val="003300"/>
          </a:solidFill>
        </p:spPr>
        <p:txBody>
          <a:bodyPr vert="horz" lIns="91440" tIns="45720" rIns="91440" bIns="45720" rtlCol="0" anchor="ctr">
            <a:normAutofit fontScale="90000"/>
          </a:bodyPr>
          <a:lstStyle/>
          <a:p>
            <a:pPr algn="l"/>
            <a:r>
              <a:rPr lang="zh-TW" altLang="en-US" sz="40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媒體近</a:t>
            </a:r>
            <a:r>
              <a:rPr lang="zh-TW" altLang="en-US" sz="40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用</a:t>
            </a:r>
            <a:r>
              <a:rPr lang="zh-TW" altLang="en-US" sz="40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40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紀錄片的製作</a:t>
            </a:r>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2330" b="25355"/>
          <a:stretch/>
        </p:blipFill>
        <p:spPr bwMode="auto">
          <a:xfrm>
            <a:off x="395536" y="1312701"/>
            <a:ext cx="8064896" cy="53421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668097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113601" y="1988840"/>
            <a:ext cx="9030399" cy="3528392"/>
          </a:xfrm>
          <a:prstGeom prst="rect">
            <a:avLst/>
          </a:prstGeom>
          <a:solidFill>
            <a:sysClr val="window" lastClr="FFFFFF">
              <a:alpha val="64999"/>
            </a:sys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14350" eaLnBrk="1" hangingPunct="1">
              <a:lnSpc>
                <a:spcPts val="3600"/>
              </a:lnSpc>
              <a:spcBef>
                <a:spcPts val="0"/>
              </a:spcBef>
              <a:buFont typeface="+mj-lt"/>
              <a:buAutoNum type="arabicPeriod"/>
            </a:pPr>
            <a:r>
              <a:rPr lang="zh-TW" altLang="en-US" sz="3200" b="1" spc="-300" dirty="0" smtClean="0">
                <a:solidFill>
                  <a:srgbClr val="C00000"/>
                </a:solidFill>
                <a:latin typeface="Times New Roman" pitchFamily="18" charset="0"/>
                <a:ea typeface="標楷體" pitchFamily="65" charset="-120"/>
              </a:rPr>
              <a:t>健全</a:t>
            </a:r>
            <a:r>
              <a:rPr lang="zh-TW" altLang="en-US" sz="3200" b="1" spc="-300" dirty="0">
                <a:solidFill>
                  <a:srgbClr val="C00000"/>
                </a:solidFill>
                <a:latin typeface="Times New Roman" pitchFamily="18" charset="0"/>
                <a:ea typeface="標楷體" pitchFamily="65" charset="-120"/>
              </a:rPr>
              <a:t>自我檢查機制：</a:t>
            </a:r>
            <a:r>
              <a:rPr lang="zh-TW" altLang="en-US" sz="3200" b="1" spc="-300" dirty="0">
                <a:latin typeface="Times New Roman" pitchFamily="18" charset="0"/>
                <a:ea typeface="標楷體" pitchFamily="65" charset="-120"/>
              </a:rPr>
              <a:t>依據新聞媒體相關法規建立自我檢查流程，</a:t>
            </a:r>
            <a:r>
              <a:rPr lang="zh-TW" altLang="en-US" sz="3200" b="1" spc="-300" dirty="0">
                <a:solidFill>
                  <a:srgbClr val="0000CC"/>
                </a:solidFill>
                <a:latin typeface="Times New Roman" pitchFamily="18" charset="0"/>
                <a:ea typeface="標楷體" pitchFamily="65" charset="-120"/>
              </a:rPr>
              <a:t>一旦有所錯誤應立即向大眾道歉</a:t>
            </a:r>
            <a:r>
              <a:rPr lang="zh-TW" altLang="en-US" sz="3200" b="1" spc="-300" dirty="0">
                <a:latin typeface="Times New Roman" pitchFamily="18" charset="0"/>
                <a:ea typeface="標楷體" pitchFamily="65" charset="-120"/>
              </a:rPr>
              <a:t>並以相當之篇幅更正及適度賠償。</a:t>
            </a:r>
          </a:p>
          <a:p>
            <a:pPr marL="971550" lvl="1" indent="-514350" eaLnBrk="1" hangingPunct="1">
              <a:lnSpc>
                <a:spcPts val="3600"/>
              </a:lnSpc>
              <a:spcBef>
                <a:spcPts val="0"/>
              </a:spcBef>
              <a:buFont typeface="+mj-lt"/>
              <a:buAutoNum type="arabicPeriod"/>
            </a:pPr>
            <a:r>
              <a:rPr lang="zh-TW" altLang="en-US" sz="3200" b="1" spc="-300" dirty="0" smtClean="0">
                <a:solidFill>
                  <a:srgbClr val="C00000"/>
                </a:solidFill>
                <a:latin typeface="Times New Roman" pitchFamily="18" charset="0"/>
                <a:ea typeface="標楷體" pitchFamily="65" charset="-120"/>
              </a:rPr>
              <a:t>訂</a:t>
            </a:r>
            <a:r>
              <a:rPr lang="zh-TW" altLang="en-US" sz="3200" b="1" spc="-300" dirty="0">
                <a:solidFill>
                  <a:srgbClr val="C00000"/>
                </a:solidFill>
                <a:latin typeface="Times New Roman" pitchFamily="18" charset="0"/>
                <a:ea typeface="標楷體" pitchFamily="65" charset="-120"/>
              </a:rPr>
              <a:t>定媒體同業規範：</a:t>
            </a:r>
            <a:r>
              <a:rPr lang="zh-TW" altLang="en-US" sz="3200" b="1" spc="-300" dirty="0">
                <a:latin typeface="Times New Roman" pitchFamily="18" charset="0"/>
                <a:ea typeface="標楷體" pitchFamily="65" charset="-120"/>
              </a:rPr>
              <a:t>媒體基於專業與自律精神訂定共同規範相互遵守作為依據，例如</a:t>
            </a:r>
            <a:r>
              <a:rPr lang="zh-TW" altLang="en-US" sz="3200" b="1" spc="-300" dirty="0">
                <a:solidFill>
                  <a:srgbClr val="0000CC"/>
                </a:solidFill>
                <a:latin typeface="Times New Roman" pitchFamily="18" charset="0"/>
                <a:ea typeface="標楷體" pitchFamily="65" charset="-120"/>
              </a:rPr>
              <a:t>臺灣記者協會之新聞倫理公約</a:t>
            </a:r>
            <a:r>
              <a:rPr lang="zh-TW" altLang="en-US" sz="3200" b="1" spc="-300" dirty="0">
                <a:latin typeface="Times New Roman" pitchFamily="18" charset="0"/>
                <a:ea typeface="標楷體" pitchFamily="65" charset="-120"/>
              </a:rPr>
              <a:t>、新聞評議委員會之監督。</a:t>
            </a:r>
          </a:p>
        </p:txBody>
      </p:sp>
      <p:sp>
        <p:nvSpPr>
          <p:cNvPr id="8" name="文字方塊 7"/>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p.131</a:t>
            </a:r>
            <a:endParaRPr lang="zh-TW" altLang="en-US" sz="3200" b="1" dirty="0">
              <a:solidFill>
                <a:schemeClr val="bg1"/>
              </a:solidFill>
            </a:endParaRPr>
          </a:p>
        </p:txBody>
      </p:sp>
      <p:sp>
        <p:nvSpPr>
          <p:cNvPr id="6" name="文字方塊 5"/>
          <p:cNvSpPr txBox="1"/>
          <p:nvPr/>
        </p:nvSpPr>
        <p:spPr>
          <a:xfrm>
            <a:off x="707444" y="1268760"/>
            <a:ext cx="4152588" cy="584775"/>
          </a:xfrm>
          <a:prstGeom prst="rect">
            <a:avLst/>
          </a:prstGeom>
          <a:noFill/>
          <a:ln>
            <a:solidFill>
              <a:srgbClr val="660066"/>
            </a:solidFill>
            <a:prstDash val="dash"/>
          </a:ln>
        </p:spPr>
        <p:txBody>
          <a:bodyPr wrap="square" rtlCol="0">
            <a:spAutoFit/>
          </a:bodyPr>
          <a:lstStyle/>
          <a:p>
            <a:pPr marL="0" lvl="1"/>
            <a:r>
              <a:rPr lang="en-US" altLang="zh-TW" sz="3200" b="1" spc="-300" dirty="0" smtClean="0">
                <a:solidFill>
                  <a:srgbClr val="660066"/>
                </a:solidFill>
                <a:latin typeface="Times New Roman" pitchFamily="18" charset="0"/>
                <a:ea typeface="標楷體" pitchFamily="65" charset="-120"/>
              </a:rPr>
              <a:t>(</a:t>
            </a:r>
            <a:r>
              <a:rPr lang="zh-TW" altLang="en-US" sz="3200" b="1" spc="-300" dirty="0">
                <a:solidFill>
                  <a:srgbClr val="660066"/>
                </a:solidFill>
                <a:latin typeface="Times New Roman" pitchFamily="18" charset="0"/>
                <a:ea typeface="標楷體" pitchFamily="65" charset="-120"/>
              </a:rPr>
              <a:t>一</a:t>
            </a:r>
            <a:r>
              <a:rPr lang="en-US" altLang="zh-TW" sz="3200" b="1" spc="-300" dirty="0">
                <a:solidFill>
                  <a:srgbClr val="660066"/>
                </a:solidFill>
                <a:latin typeface="Times New Roman" pitchFamily="18" charset="0"/>
                <a:ea typeface="標楷體" pitchFamily="65" charset="-120"/>
              </a:rPr>
              <a:t>)</a:t>
            </a:r>
            <a:r>
              <a:rPr lang="zh-TW" altLang="en-US" sz="3200" b="1" spc="-300" dirty="0">
                <a:solidFill>
                  <a:srgbClr val="660066"/>
                </a:solidFill>
                <a:latin typeface="Times New Roman" pitchFamily="18" charset="0"/>
                <a:ea typeface="標楷體" pitchFamily="65" charset="-120"/>
              </a:rPr>
              <a:t>媒體自律與新聞</a:t>
            </a:r>
            <a:r>
              <a:rPr lang="zh-TW" altLang="en-US" sz="3200" b="1" spc="-300" dirty="0" smtClean="0">
                <a:solidFill>
                  <a:srgbClr val="660066"/>
                </a:solidFill>
                <a:latin typeface="Times New Roman" pitchFamily="18" charset="0"/>
                <a:ea typeface="標楷體" pitchFamily="65" charset="-120"/>
              </a:rPr>
              <a:t>倫理</a:t>
            </a:r>
            <a:endParaRPr lang="zh-TW" altLang="en-US" sz="3200" b="1" spc="-300" dirty="0">
              <a:solidFill>
                <a:srgbClr val="660066"/>
              </a:solidFill>
              <a:latin typeface="Times New Roman" pitchFamily="18" charset="0"/>
              <a:ea typeface="標楷體" pitchFamily="65" charset="-120"/>
            </a:endParaRPr>
          </a:p>
        </p:txBody>
      </p:sp>
      <p:sp>
        <p:nvSpPr>
          <p:cNvPr id="9" name="矩形 8"/>
          <p:cNvSpPr/>
          <p:nvPr/>
        </p:nvSpPr>
        <p:spPr>
          <a:xfrm>
            <a:off x="774081" y="260648"/>
            <a:ext cx="2285751"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媒體監督</a:t>
            </a:r>
          </a:p>
        </p:txBody>
      </p:sp>
    </p:spTree>
    <p:extLst>
      <p:ext uri="{BB962C8B-B14F-4D97-AF65-F5344CB8AC3E}">
        <p14:creationId xmlns="" xmlns:p14="http://schemas.microsoft.com/office/powerpoint/2010/main" val="42740357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113601" y="1988840"/>
            <a:ext cx="9030399" cy="3528392"/>
          </a:xfrm>
          <a:prstGeom prst="rect">
            <a:avLst/>
          </a:prstGeom>
          <a:solidFill>
            <a:sysClr val="window" lastClr="FFFFFF">
              <a:alpha val="64999"/>
            </a:sys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14350" eaLnBrk="1" hangingPunct="1">
              <a:lnSpc>
                <a:spcPts val="3600"/>
              </a:lnSpc>
              <a:spcBef>
                <a:spcPts val="0"/>
              </a:spcBef>
              <a:buFont typeface="+mj-lt"/>
              <a:buAutoNum type="arabicPeriod"/>
            </a:pPr>
            <a:r>
              <a:rPr lang="zh-TW" altLang="en-US" sz="3200" b="1" spc="-300" dirty="0" smtClean="0">
                <a:solidFill>
                  <a:srgbClr val="C00000"/>
                </a:solidFill>
                <a:latin typeface="Times New Roman" pitchFamily="18" charset="0"/>
                <a:ea typeface="標楷體" pitchFamily="65" charset="-120"/>
              </a:rPr>
              <a:t>健全</a:t>
            </a:r>
            <a:r>
              <a:rPr lang="zh-TW" altLang="en-US" sz="3200" b="1" spc="-300" dirty="0">
                <a:solidFill>
                  <a:srgbClr val="C00000"/>
                </a:solidFill>
                <a:latin typeface="Times New Roman" pitchFamily="18" charset="0"/>
                <a:ea typeface="標楷體" pitchFamily="65" charset="-120"/>
              </a:rPr>
              <a:t>自我檢查機制：</a:t>
            </a:r>
            <a:r>
              <a:rPr lang="zh-TW" altLang="en-US" sz="3200" b="1" spc="-300" dirty="0">
                <a:latin typeface="Times New Roman" pitchFamily="18" charset="0"/>
                <a:ea typeface="標楷體" pitchFamily="65" charset="-120"/>
              </a:rPr>
              <a:t>依據新聞媒體相關法規建立自我檢查流程，</a:t>
            </a:r>
            <a:r>
              <a:rPr lang="zh-TW" altLang="en-US" sz="3200" b="1" spc="-300" dirty="0">
                <a:solidFill>
                  <a:srgbClr val="0000CC"/>
                </a:solidFill>
                <a:latin typeface="Times New Roman" pitchFamily="18" charset="0"/>
                <a:ea typeface="標楷體" pitchFamily="65" charset="-120"/>
              </a:rPr>
              <a:t>一旦有所錯誤應立即向大眾道歉</a:t>
            </a:r>
            <a:r>
              <a:rPr lang="zh-TW" altLang="en-US" sz="3200" b="1" spc="-300" dirty="0">
                <a:latin typeface="Times New Roman" pitchFamily="18" charset="0"/>
                <a:ea typeface="標楷體" pitchFamily="65" charset="-120"/>
              </a:rPr>
              <a:t>並以相當之篇幅更正及適度賠償。</a:t>
            </a:r>
          </a:p>
          <a:p>
            <a:pPr marL="971550" lvl="1" indent="-514350" eaLnBrk="1" hangingPunct="1">
              <a:lnSpc>
                <a:spcPts val="3600"/>
              </a:lnSpc>
              <a:spcBef>
                <a:spcPts val="0"/>
              </a:spcBef>
              <a:buFont typeface="+mj-lt"/>
              <a:buAutoNum type="arabicPeriod"/>
            </a:pPr>
            <a:r>
              <a:rPr lang="zh-TW" altLang="en-US" sz="3200" b="1" spc="-300" dirty="0" smtClean="0">
                <a:solidFill>
                  <a:srgbClr val="C00000"/>
                </a:solidFill>
                <a:latin typeface="Times New Roman" pitchFamily="18" charset="0"/>
                <a:ea typeface="標楷體" pitchFamily="65" charset="-120"/>
              </a:rPr>
              <a:t>訂</a:t>
            </a:r>
            <a:r>
              <a:rPr lang="zh-TW" altLang="en-US" sz="3200" b="1" spc="-300" dirty="0">
                <a:solidFill>
                  <a:srgbClr val="C00000"/>
                </a:solidFill>
                <a:latin typeface="Times New Roman" pitchFamily="18" charset="0"/>
                <a:ea typeface="標楷體" pitchFamily="65" charset="-120"/>
              </a:rPr>
              <a:t>定媒體同業規範：</a:t>
            </a:r>
            <a:r>
              <a:rPr lang="zh-TW" altLang="en-US" sz="3200" b="1" spc="-300" dirty="0">
                <a:latin typeface="Times New Roman" pitchFamily="18" charset="0"/>
                <a:ea typeface="標楷體" pitchFamily="65" charset="-120"/>
              </a:rPr>
              <a:t>媒體基於專業與自律精神訂定共同規範相互遵守作為依據，例如</a:t>
            </a:r>
            <a:r>
              <a:rPr lang="zh-TW" altLang="en-US" sz="3200" b="1" spc="-300" dirty="0">
                <a:solidFill>
                  <a:srgbClr val="0000CC"/>
                </a:solidFill>
                <a:latin typeface="Times New Roman" pitchFamily="18" charset="0"/>
                <a:ea typeface="標楷體" pitchFamily="65" charset="-120"/>
              </a:rPr>
              <a:t>臺灣記者協會之新聞倫理公約</a:t>
            </a:r>
            <a:r>
              <a:rPr lang="zh-TW" altLang="en-US" sz="3200" b="1" spc="-300" dirty="0">
                <a:latin typeface="Times New Roman" pitchFamily="18" charset="0"/>
                <a:ea typeface="標楷體" pitchFamily="65" charset="-120"/>
              </a:rPr>
              <a:t>、新聞評議委員會之監督。</a:t>
            </a:r>
          </a:p>
        </p:txBody>
      </p:sp>
      <p:sp>
        <p:nvSpPr>
          <p:cNvPr id="8" name="文字方塊 7"/>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p.131</a:t>
            </a:r>
            <a:endParaRPr lang="zh-TW" altLang="en-US" sz="3200" b="1" dirty="0">
              <a:solidFill>
                <a:schemeClr val="bg1"/>
              </a:solidFill>
            </a:endParaRPr>
          </a:p>
        </p:txBody>
      </p:sp>
      <p:sp>
        <p:nvSpPr>
          <p:cNvPr id="6" name="文字方塊 5"/>
          <p:cNvSpPr txBox="1"/>
          <p:nvPr/>
        </p:nvSpPr>
        <p:spPr>
          <a:xfrm>
            <a:off x="707444" y="1268760"/>
            <a:ext cx="6312828" cy="584775"/>
          </a:xfrm>
          <a:prstGeom prst="rect">
            <a:avLst/>
          </a:prstGeom>
          <a:noFill/>
          <a:ln>
            <a:solidFill>
              <a:srgbClr val="660066"/>
            </a:solidFill>
            <a:prstDash val="dash"/>
          </a:ln>
        </p:spPr>
        <p:txBody>
          <a:bodyPr wrap="square" rtlCol="0">
            <a:spAutoFit/>
          </a:bodyPr>
          <a:lstStyle/>
          <a:p>
            <a:pPr marL="0" lvl="1"/>
            <a:r>
              <a:rPr lang="en-US" altLang="zh-TW" sz="3200" b="1" spc="-300" dirty="0" smtClean="0">
                <a:solidFill>
                  <a:srgbClr val="660066"/>
                </a:solidFill>
                <a:latin typeface="Times New Roman" pitchFamily="18" charset="0"/>
                <a:ea typeface="標楷體" pitchFamily="65" charset="-120"/>
              </a:rPr>
              <a:t>(</a:t>
            </a:r>
            <a:r>
              <a:rPr lang="zh-TW" altLang="en-US" sz="3200" b="1" spc="-300" dirty="0">
                <a:solidFill>
                  <a:srgbClr val="660066"/>
                </a:solidFill>
                <a:latin typeface="Times New Roman" pitchFamily="18" charset="0"/>
                <a:ea typeface="標楷體" pitchFamily="65" charset="-120"/>
              </a:rPr>
              <a:t>一</a:t>
            </a:r>
            <a:r>
              <a:rPr lang="en-US" altLang="zh-TW" sz="3200" b="1" spc="-300" dirty="0">
                <a:solidFill>
                  <a:srgbClr val="660066"/>
                </a:solidFill>
                <a:latin typeface="Times New Roman" pitchFamily="18" charset="0"/>
                <a:ea typeface="標楷體" pitchFamily="65" charset="-120"/>
              </a:rPr>
              <a:t>)</a:t>
            </a:r>
            <a:r>
              <a:rPr lang="zh-TW" altLang="en-US" sz="3200" b="1" spc="-300" dirty="0">
                <a:solidFill>
                  <a:srgbClr val="660066"/>
                </a:solidFill>
                <a:latin typeface="Times New Roman" pitchFamily="18" charset="0"/>
                <a:ea typeface="標楷體" pitchFamily="65" charset="-120"/>
              </a:rPr>
              <a:t>媒體自律與新聞</a:t>
            </a:r>
            <a:r>
              <a:rPr lang="zh-TW" altLang="en-US" sz="3200" b="1" spc="-300" dirty="0" smtClean="0">
                <a:solidFill>
                  <a:srgbClr val="660066"/>
                </a:solidFill>
                <a:latin typeface="Times New Roman" pitchFamily="18" charset="0"/>
                <a:ea typeface="標楷體" pitchFamily="65" charset="-120"/>
              </a:rPr>
              <a:t>倫理</a:t>
            </a:r>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FF0000"/>
                </a:solidFill>
                <a:latin typeface="Times New Roman" pitchFamily="18" charset="0"/>
                <a:ea typeface="標楷體" pitchFamily="65" charset="-120"/>
              </a:rPr>
              <a:t>內在監督</a:t>
            </a:r>
            <a:r>
              <a:rPr lang="en-US" altLang="zh-TW" sz="3200" b="1" spc="-300" dirty="0" smtClean="0">
                <a:solidFill>
                  <a:srgbClr val="660066"/>
                </a:solidFill>
                <a:latin typeface="Times New Roman" pitchFamily="18" charset="0"/>
                <a:ea typeface="標楷體" pitchFamily="65" charset="-120"/>
              </a:rPr>
              <a:t>)</a:t>
            </a:r>
            <a:endParaRPr lang="zh-TW" altLang="en-US" sz="3200" b="1" spc="-300" dirty="0">
              <a:solidFill>
                <a:srgbClr val="660066"/>
              </a:solidFill>
              <a:latin typeface="Times New Roman" pitchFamily="18" charset="0"/>
              <a:ea typeface="標楷體" pitchFamily="65" charset="-120"/>
            </a:endParaRPr>
          </a:p>
        </p:txBody>
      </p:sp>
      <p:sp>
        <p:nvSpPr>
          <p:cNvPr id="9" name="矩形 8"/>
          <p:cNvSpPr/>
          <p:nvPr/>
        </p:nvSpPr>
        <p:spPr>
          <a:xfrm>
            <a:off x="774081" y="260648"/>
            <a:ext cx="2285751"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媒體監督</a:t>
            </a:r>
          </a:p>
        </p:txBody>
      </p:sp>
    </p:spTree>
    <p:extLst>
      <p:ext uri="{BB962C8B-B14F-4D97-AF65-F5344CB8AC3E}">
        <p14:creationId xmlns="" xmlns:p14="http://schemas.microsoft.com/office/powerpoint/2010/main" val="6926893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9632" y="139279"/>
            <a:ext cx="5976664" cy="769441"/>
          </a:xfr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zh-TW" altLang="en-US" spc="-300" dirty="0">
                <a:solidFill>
                  <a:schemeClr val="dk1"/>
                </a:solidFill>
                <a:latin typeface="Times New Roman" pitchFamily="18" charset="0"/>
                <a:ea typeface="標楷體" pitchFamily="65" charset="-120"/>
                <a:cs typeface="+mn-cs"/>
              </a:rPr>
              <a:t>內在監督之「同業規範」</a:t>
            </a:r>
          </a:p>
        </p:txBody>
      </p:sp>
      <p:sp>
        <p:nvSpPr>
          <p:cNvPr id="3" name="內容版面配置區 2"/>
          <p:cNvSpPr>
            <a:spLocks noGrp="1"/>
          </p:cNvSpPr>
          <p:nvPr>
            <p:ph idx="1"/>
          </p:nvPr>
        </p:nvSpPr>
        <p:spPr>
          <a:xfrm>
            <a:off x="12369" y="1788561"/>
            <a:ext cx="9144000" cy="5069160"/>
          </a:xfrm>
        </p:spPr>
        <p:txBody>
          <a:bodyPr>
            <a:normAutofit/>
          </a:bodyPr>
          <a:lstStyle/>
          <a:p>
            <a:pPr>
              <a:buFont typeface="Wingdings" panose="05000000000000000000" pitchFamily="2" charset="2"/>
              <a:buChar char="u"/>
            </a:pPr>
            <a:r>
              <a:rPr lang="zh-TW" altLang="en-US" b="1" spc="-300" dirty="0">
                <a:latin typeface="Times New Roman" pitchFamily="18" charset="0"/>
                <a:ea typeface="標楷體" pitchFamily="65" charset="-120"/>
              </a:rPr>
              <a:t>新聞工作者</a:t>
            </a:r>
            <a:r>
              <a:rPr lang="zh-TW" altLang="en-US" b="1" spc="-300" dirty="0">
                <a:solidFill>
                  <a:srgbClr val="C00000"/>
                </a:solidFill>
                <a:latin typeface="Times New Roman" pitchFamily="18" charset="0"/>
                <a:ea typeface="標楷體" pitchFamily="65" charset="-120"/>
              </a:rPr>
              <a:t>應抗拒來自採訪對象和媒體內部扭曲新聞的各種壓力 和檢查</a:t>
            </a:r>
            <a:r>
              <a:rPr lang="zh-TW" altLang="en-US" b="1" spc="-300" dirty="0">
                <a:latin typeface="Times New Roman" pitchFamily="18" charset="0"/>
                <a:ea typeface="標楷體" pitchFamily="65" charset="-120"/>
              </a:rPr>
              <a:t>。</a:t>
            </a:r>
          </a:p>
          <a:p>
            <a:pPr>
              <a:buFont typeface="Wingdings" panose="05000000000000000000" pitchFamily="2" charset="2"/>
              <a:buChar char="u"/>
            </a:pPr>
            <a:r>
              <a:rPr lang="zh-TW" altLang="en-US" b="1" spc="-300" dirty="0">
                <a:latin typeface="Times New Roman" pitchFamily="18" charset="0"/>
                <a:ea typeface="標楷體" pitchFamily="65" charset="-120"/>
              </a:rPr>
              <a:t>新聞工作者</a:t>
            </a:r>
            <a:r>
              <a:rPr lang="zh-TW" altLang="en-US" b="1" spc="-300" dirty="0">
                <a:solidFill>
                  <a:srgbClr val="0000CC"/>
                </a:solidFill>
                <a:latin typeface="Times New Roman" pitchFamily="18" charset="0"/>
                <a:ea typeface="標楷體" pitchFamily="65" charset="-120"/>
              </a:rPr>
              <a:t>不應在新聞中</a:t>
            </a:r>
            <a:r>
              <a:rPr lang="zh-TW" altLang="en-US" b="1" spc="-300" dirty="0">
                <a:latin typeface="Times New Roman" pitchFamily="18" charset="0"/>
                <a:ea typeface="標楷體" pitchFamily="65" charset="-120"/>
              </a:rPr>
              <a:t>，</a:t>
            </a:r>
            <a:r>
              <a:rPr lang="zh-TW" altLang="en-US" b="1" spc="-300" dirty="0">
                <a:solidFill>
                  <a:srgbClr val="0000CC"/>
                </a:solidFill>
                <a:latin typeface="Times New Roman" pitchFamily="18" charset="0"/>
                <a:ea typeface="標楷體" pitchFamily="65" charset="-120"/>
              </a:rPr>
              <a:t>傳播</a:t>
            </a:r>
            <a:r>
              <a:rPr lang="zh-TW" altLang="en-US" b="1" spc="-300" dirty="0">
                <a:latin typeface="Times New Roman" pitchFamily="18" charset="0"/>
                <a:ea typeface="標楷體" pitchFamily="65" charset="-120"/>
              </a:rPr>
              <a:t>對種族、宗教、性別、性取向身 心殘障等</a:t>
            </a:r>
            <a:r>
              <a:rPr lang="zh-TW" altLang="en-US" b="1" spc="-300" dirty="0">
                <a:solidFill>
                  <a:srgbClr val="0000CC"/>
                </a:solidFill>
                <a:latin typeface="Times New Roman" pitchFamily="18" charset="0"/>
                <a:ea typeface="標楷體" pitchFamily="65" charset="-120"/>
              </a:rPr>
              <a:t>弱勢者的歧視</a:t>
            </a:r>
            <a:r>
              <a:rPr lang="zh-TW" altLang="en-US" b="1" spc="-300" dirty="0">
                <a:latin typeface="Times New Roman" pitchFamily="18" charset="0"/>
                <a:ea typeface="標楷體" pitchFamily="65" charset="-120"/>
              </a:rPr>
              <a:t>。</a:t>
            </a:r>
          </a:p>
          <a:p>
            <a:pPr>
              <a:buFont typeface="Wingdings" panose="05000000000000000000" pitchFamily="2" charset="2"/>
              <a:buChar char="u"/>
            </a:pPr>
            <a:r>
              <a:rPr lang="zh-TW" altLang="en-US" b="1" spc="-300" dirty="0">
                <a:latin typeface="Times New Roman" pitchFamily="18" charset="0"/>
                <a:ea typeface="標楷體" pitchFamily="65" charset="-120"/>
              </a:rPr>
              <a:t>新聞工作者</a:t>
            </a:r>
            <a:r>
              <a:rPr lang="zh-TW" altLang="en-US" b="1" spc="-300" dirty="0">
                <a:solidFill>
                  <a:srgbClr val="C00000"/>
                </a:solidFill>
                <a:latin typeface="Times New Roman" pitchFamily="18" charset="0"/>
                <a:ea typeface="標楷體" pitchFamily="65" charset="-120"/>
              </a:rPr>
              <a:t>不應利用新聞處理技巧，扭曲或掩蓋新聞事實，也不 得以片斷取材、煽情、誇大、討好等失衡手段，呈現新聞資訊或 進行評論</a:t>
            </a:r>
            <a:r>
              <a:rPr lang="zh-TW" altLang="en-US" b="1" spc="-300" dirty="0">
                <a:latin typeface="Times New Roman" pitchFamily="18" charset="0"/>
                <a:ea typeface="標楷體" pitchFamily="65" charset="-120"/>
              </a:rPr>
              <a:t>。</a:t>
            </a:r>
          </a:p>
          <a:p>
            <a:pPr>
              <a:buFont typeface="Wingdings" panose="05000000000000000000" pitchFamily="2" charset="2"/>
              <a:buChar char="u"/>
            </a:pPr>
            <a:r>
              <a:rPr lang="zh-TW" altLang="en-US" b="1" spc="-300" dirty="0">
                <a:latin typeface="Times New Roman" pitchFamily="18" charset="0"/>
                <a:ea typeface="標楷體" pitchFamily="65" charset="-120"/>
              </a:rPr>
              <a:t>新聞工作者應拒絕採訪對象的收買或威脅。</a:t>
            </a:r>
          </a:p>
          <a:p>
            <a:pPr>
              <a:buFont typeface="Wingdings" panose="05000000000000000000" pitchFamily="2" charset="2"/>
              <a:buChar char="u"/>
            </a:pPr>
            <a:endParaRPr lang="zh-TW" altLang="en-US" b="1" spc="-300" dirty="0" smtClean="0"/>
          </a:p>
          <a:p>
            <a:pPr>
              <a:buFont typeface="Wingdings" panose="05000000000000000000" pitchFamily="2" charset="2"/>
              <a:buChar char="u"/>
            </a:pPr>
            <a:endParaRPr lang="zh-TW" altLang="en-US" spc="-300" dirty="0"/>
          </a:p>
        </p:txBody>
      </p:sp>
      <p:sp>
        <p:nvSpPr>
          <p:cNvPr id="4" name="矩形 3"/>
          <p:cNvSpPr/>
          <p:nvPr/>
        </p:nvSpPr>
        <p:spPr>
          <a:xfrm>
            <a:off x="488043" y="995287"/>
            <a:ext cx="8392041" cy="707886"/>
          </a:xfrm>
          <a:prstGeom prst="rect">
            <a:avLst/>
          </a:prstGeom>
          <a:solidFill>
            <a:srgbClr val="003300"/>
          </a:solidFill>
        </p:spPr>
        <p:txBody>
          <a:bodyPr vert="horz" lIns="91440" tIns="45720" rIns="91440" bIns="45720" rtlCol="0" anchor="ctr">
            <a:normAutofit fontScale="97500"/>
          </a:bodyPr>
          <a:lstStyle/>
          <a:p>
            <a:pPr>
              <a:spcBef>
                <a:spcPct val="0"/>
              </a:spcBef>
            </a:pPr>
            <a:r>
              <a:rPr lang="zh-TW" altLang="en-US" sz="40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rPr>
              <a:t>台灣新聞記者協會「新聞倫理公約」</a:t>
            </a:r>
            <a:endParaRPr lang="en-US" altLang="zh-TW" sz="40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endParaRPr>
          </a:p>
        </p:txBody>
      </p:sp>
    </p:spTree>
    <p:extLst>
      <p:ext uri="{BB962C8B-B14F-4D97-AF65-F5344CB8AC3E}">
        <p14:creationId xmlns="" xmlns:p14="http://schemas.microsoft.com/office/powerpoint/2010/main" val="31479031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9632" y="139279"/>
            <a:ext cx="5976664" cy="769441"/>
          </a:xfr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zh-TW" altLang="en-US" spc="-300" dirty="0">
                <a:solidFill>
                  <a:schemeClr val="dk1"/>
                </a:solidFill>
                <a:latin typeface="Times New Roman" pitchFamily="18" charset="0"/>
                <a:ea typeface="標楷體" pitchFamily="65" charset="-120"/>
                <a:cs typeface="+mn-cs"/>
              </a:rPr>
              <a:t>內在監督之「同業規範」</a:t>
            </a:r>
          </a:p>
        </p:txBody>
      </p:sp>
      <p:sp>
        <p:nvSpPr>
          <p:cNvPr id="3" name="內容版面配置區 2"/>
          <p:cNvSpPr>
            <a:spLocks noGrp="1"/>
          </p:cNvSpPr>
          <p:nvPr>
            <p:ph idx="1"/>
          </p:nvPr>
        </p:nvSpPr>
        <p:spPr>
          <a:xfrm>
            <a:off x="12369" y="1788561"/>
            <a:ext cx="9144000" cy="5069160"/>
          </a:xfrm>
        </p:spPr>
        <p:txBody>
          <a:bodyPr>
            <a:normAutofit/>
          </a:bodyPr>
          <a:lstStyle/>
          <a:p>
            <a:pPr>
              <a:buFont typeface="Wingdings" panose="05000000000000000000" pitchFamily="2" charset="2"/>
              <a:buChar char="u"/>
            </a:pPr>
            <a:r>
              <a:rPr lang="zh-TW" altLang="en-US" b="1" spc="-300" dirty="0">
                <a:latin typeface="Times New Roman" pitchFamily="18" charset="0"/>
                <a:ea typeface="標楷體" pitchFamily="65" charset="-120"/>
              </a:rPr>
              <a:t>新聞工作者不得利用職務牟取不當利益或脅迫他人。</a:t>
            </a:r>
          </a:p>
          <a:p>
            <a:pPr>
              <a:buFont typeface="Wingdings" panose="05000000000000000000" pitchFamily="2" charset="2"/>
              <a:buChar char="u"/>
            </a:pPr>
            <a:r>
              <a:rPr lang="zh-TW" altLang="en-US" b="1" spc="-300" dirty="0">
                <a:latin typeface="Times New Roman" pitchFamily="18" charset="0"/>
                <a:ea typeface="標楷體" pitchFamily="65" charset="-120"/>
              </a:rPr>
              <a:t>新聞工作者不得兼任與本職相衝突的職務或從事此類事業，並應 該迴避和本身利益相關的編採任務。</a:t>
            </a:r>
          </a:p>
          <a:p>
            <a:pPr>
              <a:buFont typeface="Wingdings" panose="05000000000000000000" pitchFamily="2" charset="2"/>
              <a:buChar char="u"/>
            </a:pPr>
            <a:r>
              <a:rPr lang="zh-TW" altLang="en-US" b="1" spc="-300" dirty="0">
                <a:latin typeface="Times New Roman" pitchFamily="18" charset="0"/>
                <a:ea typeface="標楷體" pitchFamily="65" charset="-120"/>
              </a:rPr>
              <a:t>除非涉及公共利益，新聞工作者</a:t>
            </a:r>
            <a:r>
              <a:rPr lang="zh-TW" altLang="en-US" b="1" spc="-300" dirty="0">
                <a:solidFill>
                  <a:srgbClr val="C00000"/>
                </a:solidFill>
                <a:latin typeface="Times New Roman" pitchFamily="18" charset="0"/>
                <a:ea typeface="標楷體" pitchFamily="65" charset="-120"/>
              </a:rPr>
              <a:t>應尊重新聞當事人的隱私權</a:t>
            </a:r>
            <a:r>
              <a:rPr lang="zh-TW" altLang="en-US" b="1" spc="-300" dirty="0">
                <a:latin typeface="Times New Roman" pitchFamily="18" charset="0"/>
                <a:ea typeface="標楷體" pitchFamily="65" charset="-120"/>
              </a:rPr>
              <a:t>；即 使基於公共利益，</a:t>
            </a:r>
            <a:r>
              <a:rPr lang="zh-TW" altLang="en-US" b="1" spc="-300" dirty="0">
                <a:solidFill>
                  <a:srgbClr val="C00000"/>
                </a:solidFill>
                <a:latin typeface="Times New Roman" pitchFamily="18" charset="0"/>
                <a:ea typeface="標楷體" pitchFamily="65" charset="-120"/>
              </a:rPr>
              <a:t>仍應避免侵擾遭遇不幸的當事人</a:t>
            </a:r>
            <a:r>
              <a:rPr lang="zh-TW" altLang="en-US" b="1" spc="-300" dirty="0">
                <a:latin typeface="Times New Roman" pitchFamily="18" charset="0"/>
                <a:ea typeface="標楷體" pitchFamily="65" charset="-120"/>
              </a:rPr>
              <a:t>。</a:t>
            </a:r>
          </a:p>
          <a:p>
            <a:pPr>
              <a:buFont typeface="Wingdings" panose="05000000000000000000" pitchFamily="2" charset="2"/>
              <a:buChar char="u"/>
            </a:pPr>
            <a:r>
              <a:rPr lang="zh-TW" altLang="en-US" b="1" spc="-300" dirty="0">
                <a:latin typeface="Times New Roman" pitchFamily="18" charset="0"/>
                <a:ea typeface="標楷體" pitchFamily="65" charset="-120"/>
              </a:rPr>
              <a:t>新聞工作者</a:t>
            </a:r>
            <a:r>
              <a:rPr lang="zh-TW" altLang="en-US" b="1" spc="-300" dirty="0">
                <a:solidFill>
                  <a:srgbClr val="C00000"/>
                </a:solidFill>
                <a:latin typeface="Times New Roman" pitchFamily="18" charset="0"/>
                <a:ea typeface="標楷體" pitchFamily="65" charset="-120"/>
              </a:rPr>
              <a:t>應以正當方式取得新聞資訊</a:t>
            </a:r>
            <a:r>
              <a:rPr lang="zh-TW" altLang="en-US" b="1" spc="-300" dirty="0">
                <a:latin typeface="Times New Roman" pitchFamily="18" charset="0"/>
                <a:ea typeface="標楷體" pitchFamily="65" charset="-120"/>
              </a:rPr>
              <a:t>，如以秘密方式取得新聞 ，也應以社會公益為前提</a:t>
            </a:r>
          </a:p>
          <a:p>
            <a:pPr>
              <a:buFont typeface="Wingdings" panose="05000000000000000000" pitchFamily="2" charset="2"/>
              <a:buChar char="u"/>
            </a:pPr>
            <a:endParaRPr lang="zh-TW" altLang="en-US" b="1" spc="-300" dirty="0" smtClean="0"/>
          </a:p>
          <a:p>
            <a:pPr>
              <a:buFont typeface="Wingdings" panose="05000000000000000000" pitchFamily="2" charset="2"/>
              <a:buChar char="u"/>
            </a:pPr>
            <a:endParaRPr lang="zh-TW" altLang="en-US" spc="-300" dirty="0"/>
          </a:p>
        </p:txBody>
      </p:sp>
      <p:sp>
        <p:nvSpPr>
          <p:cNvPr id="4" name="矩形 3"/>
          <p:cNvSpPr/>
          <p:nvPr/>
        </p:nvSpPr>
        <p:spPr>
          <a:xfrm>
            <a:off x="488043" y="995287"/>
            <a:ext cx="8392041" cy="707886"/>
          </a:xfrm>
          <a:prstGeom prst="rect">
            <a:avLst/>
          </a:prstGeom>
          <a:solidFill>
            <a:srgbClr val="003300"/>
          </a:solidFill>
        </p:spPr>
        <p:txBody>
          <a:bodyPr vert="horz" lIns="91440" tIns="45720" rIns="91440" bIns="45720" rtlCol="0" anchor="ctr">
            <a:normAutofit fontScale="97500"/>
          </a:bodyPr>
          <a:lstStyle/>
          <a:p>
            <a:pPr>
              <a:spcBef>
                <a:spcPct val="0"/>
              </a:spcBef>
            </a:pPr>
            <a:r>
              <a:rPr lang="zh-TW" altLang="en-US" sz="40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rPr>
              <a:t>台灣新聞記者協會「新聞倫理公約」</a:t>
            </a:r>
            <a:endParaRPr lang="en-US" altLang="zh-TW" sz="40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endParaRPr>
          </a:p>
        </p:txBody>
      </p:sp>
    </p:spTree>
    <p:extLst>
      <p:ext uri="{BB962C8B-B14F-4D97-AF65-F5344CB8AC3E}">
        <p14:creationId xmlns="" xmlns:p14="http://schemas.microsoft.com/office/powerpoint/2010/main" val="41274012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9632" y="139279"/>
            <a:ext cx="5976664" cy="769441"/>
          </a:xfr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zh-TW" altLang="en-US" spc="-300" dirty="0">
                <a:solidFill>
                  <a:schemeClr val="dk1"/>
                </a:solidFill>
                <a:latin typeface="Times New Roman" pitchFamily="18" charset="0"/>
                <a:ea typeface="標楷體" pitchFamily="65" charset="-120"/>
                <a:cs typeface="+mn-cs"/>
              </a:rPr>
              <a:t>內在監督之「同業規範」</a:t>
            </a:r>
          </a:p>
        </p:txBody>
      </p:sp>
      <p:sp>
        <p:nvSpPr>
          <p:cNvPr id="3" name="內容版面配置區 2"/>
          <p:cNvSpPr>
            <a:spLocks noGrp="1"/>
          </p:cNvSpPr>
          <p:nvPr>
            <p:ph idx="1"/>
          </p:nvPr>
        </p:nvSpPr>
        <p:spPr>
          <a:xfrm>
            <a:off x="12369" y="1788561"/>
            <a:ext cx="9144000" cy="5069160"/>
          </a:xfrm>
        </p:spPr>
        <p:txBody>
          <a:bodyPr>
            <a:normAutofit/>
          </a:bodyPr>
          <a:lstStyle/>
          <a:p>
            <a:pPr>
              <a:buFont typeface="Wingdings" panose="05000000000000000000" pitchFamily="2" charset="2"/>
              <a:buChar char="u"/>
            </a:pPr>
            <a:r>
              <a:rPr lang="zh-TW" altLang="en-US" b="1" spc="-300" dirty="0">
                <a:latin typeface="Times New Roman" pitchFamily="18" charset="0"/>
                <a:ea typeface="標楷體" pitchFamily="65" charset="-120"/>
              </a:rPr>
              <a:t>新聞工作者不得擔任任何政黨黨職或公職，也不得從事助選活動 ，如參與公職人員選舉，應立即停止新聞工作。</a:t>
            </a:r>
          </a:p>
          <a:p>
            <a:pPr>
              <a:buFont typeface="Wingdings" panose="05000000000000000000" pitchFamily="2" charset="2"/>
              <a:buChar char="u"/>
            </a:pPr>
            <a:r>
              <a:rPr lang="zh-TW" altLang="en-US" b="1" spc="-300" dirty="0">
                <a:latin typeface="Times New Roman" pitchFamily="18" charset="0"/>
                <a:ea typeface="標楷體" pitchFamily="65" charset="-120"/>
              </a:rPr>
              <a:t>新聞工作者應拒絕接受政府及政黨頒給的新聞獎勵和補助。</a:t>
            </a:r>
          </a:p>
          <a:p>
            <a:pPr>
              <a:buFont typeface="Wingdings" panose="05000000000000000000" pitchFamily="2" charset="2"/>
              <a:buChar char="u"/>
            </a:pPr>
            <a:r>
              <a:rPr lang="zh-TW" altLang="en-US" b="1" spc="-300" dirty="0">
                <a:solidFill>
                  <a:srgbClr val="C00000"/>
                </a:solidFill>
                <a:latin typeface="Times New Roman" pitchFamily="18" charset="0"/>
                <a:ea typeface="標楷體" pitchFamily="65" charset="-120"/>
              </a:rPr>
              <a:t>新聞工作者應該詳實查證新聞事實</a:t>
            </a:r>
            <a:r>
              <a:rPr lang="zh-TW" altLang="en-US" b="1" spc="-300" dirty="0">
                <a:latin typeface="Times New Roman" pitchFamily="18" charset="0"/>
                <a:ea typeface="標楷體" pitchFamily="65" charset="-120"/>
              </a:rPr>
              <a:t>。</a:t>
            </a:r>
          </a:p>
          <a:p>
            <a:pPr>
              <a:buFont typeface="Wingdings" panose="05000000000000000000" pitchFamily="2" charset="2"/>
              <a:buChar char="u"/>
            </a:pPr>
            <a:r>
              <a:rPr lang="zh-TW" altLang="en-US" b="1" spc="-300" dirty="0">
                <a:latin typeface="Times New Roman" pitchFamily="18" charset="0"/>
                <a:ea typeface="標楷體" pitchFamily="65" charset="-120"/>
              </a:rPr>
              <a:t>新聞工作者應保護秘密消息來源。</a:t>
            </a:r>
          </a:p>
          <a:p>
            <a:pPr>
              <a:buFont typeface="Wingdings" panose="05000000000000000000" pitchFamily="2" charset="2"/>
              <a:buChar char="u"/>
            </a:pPr>
            <a:endParaRPr lang="zh-TW" altLang="en-US" spc="-300" dirty="0"/>
          </a:p>
        </p:txBody>
      </p:sp>
      <p:sp>
        <p:nvSpPr>
          <p:cNvPr id="4" name="矩形 3"/>
          <p:cNvSpPr/>
          <p:nvPr/>
        </p:nvSpPr>
        <p:spPr>
          <a:xfrm>
            <a:off x="488043" y="995287"/>
            <a:ext cx="8392041" cy="707886"/>
          </a:xfrm>
          <a:prstGeom prst="rect">
            <a:avLst/>
          </a:prstGeom>
          <a:solidFill>
            <a:srgbClr val="003300"/>
          </a:solidFill>
        </p:spPr>
        <p:txBody>
          <a:bodyPr vert="horz" lIns="91440" tIns="45720" rIns="91440" bIns="45720" rtlCol="0" anchor="ctr">
            <a:normAutofit fontScale="97500"/>
          </a:bodyPr>
          <a:lstStyle/>
          <a:p>
            <a:pPr>
              <a:spcBef>
                <a:spcPct val="0"/>
              </a:spcBef>
            </a:pPr>
            <a:r>
              <a:rPr lang="zh-TW" altLang="en-US" sz="40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rPr>
              <a:t>台灣新聞記者協會「新聞倫理公約」</a:t>
            </a:r>
            <a:endParaRPr lang="en-US" altLang="zh-TW" sz="40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endParaRPr>
          </a:p>
        </p:txBody>
      </p:sp>
    </p:spTree>
    <p:extLst>
      <p:ext uri="{BB962C8B-B14F-4D97-AF65-F5344CB8AC3E}">
        <p14:creationId xmlns="" xmlns:p14="http://schemas.microsoft.com/office/powerpoint/2010/main" val="4127401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14199" y="2060848"/>
            <a:ext cx="8806273" cy="1872208"/>
          </a:xfrm>
          <a:prstGeom prst="rect">
            <a:avLst/>
          </a:prstGeom>
          <a:solidFill>
            <a:sysClr val="window" lastClr="FFFFFF">
              <a:alpha val="64999"/>
            </a:sys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14350" eaLnBrk="1" hangingPunct="1">
              <a:lnSpc>
                <a:spcPts val="3600"/>
              </a:lnSpc>
              <a:spcBef>
                <a:spcPts val="0"/>
              </a:spcBef>
              <a:buFont typeface="+mj-lt"/>
              <a:buAutoNum type="arabicPeriod"/>
            </a:pPr>
            <a:r>
              <a:rPr lang="en-US" altLang="zh-TW" sz="3200" b="1" spc="-300" dirty="0" smtClean="0">
                <a:latin typeface="Times New Roman" pitchFamily="18" charset="0"/>
                <a:ea typeface="標楷體" pitchFamily="65" charset="-120"/>
              </a:rPr>
              <a:t> </a:t>
            </a:r>
            <a:r>
              <a:rPr lang="zh-TW" altLang="en-US" sz="3200" b="1" spc="-300" dirty="0">
                <a:latin typeface="Times New Roman" pitchFamily="18" charset="0"/>
                <a:ea typeface="標楷體" pitchFamily="65" charset="-120"/>
              </a:rPr>
              <a:t>經由</a:t>
            </a:r>
            <a:r>
              <a:rPr lang="zh-TW" altLang="en-US" sz="3200" b="1" spc="-300" dirty="0">
                <a:solidFill>
                  <a:srgbClr val="C00000"/>
                </a:solidFill>
                <a:latin typeface="Times New Roman" pitchFamily="18" charset="0"/>
                <a:ea typeface="標楷體" pitchFamily="65" charset="-120"/>
              </a:rPr>
              <a:t>議題討論</a:t>
            </a:r>
            <a:r>
              <a:rPr lang="zh-TW" altLang="en-US" sz="3200" b="1" spc="-300" dirty="0">
                <a:latin typeface="Times New Roman" pitchFamily="18" charset="0"/>
                <a:ea typeface="標楷體" pitchFamily="65" charset="-120"/>
              </a:rPr>
              <a:t>後有助於</a:t>
            </a:r>
            <a:r>
              <a:rPr lang="zh-TW" altLang="en-US" sz="3200" b="1" spc="-300" dirty="0">
                <a:solidFill>
                  <a:srgbClr val="C00000"/>
                </a:solidFill>
                <a:latin typeface="Times New Roman" pitchFamily="18" charset="0"/>
                <a:ea typeface="標楷體" pitchFamily="65" charset="-120"/>
              </a:rPr>
              <a:t>凝聚社會共識</a:t>
            </a:r>
            <a:r>
              <a:rPr lang="zh-TW" altLang="en-US" sz="3200" b="1" spc="-300" dirty="0">
                <a:latin typeface="Times New Roman" pitchFamily="18" charset="0"/>
                <a:ea typeface="標楷體" pitchFamily="65" charset="-120"/>
              </a:rPr>
              <a:t>。</a:t>
            </a:r>
          </a:p>
          <a:p>
            <a:pPr marL="971550" lvl="1" indent="-514350" eaLnBrk="1" hangingPunct="1">
              <a:lnSpc>
                <a:spcPts val="3600"/>
              </a:lnSpc>
              <a:spcBef>
                <a:spcPts val="0"/>
              </a:spcBef>
              <a:buFont typeface="+mj-lt"/>
              <a:buAutoNum type="arabicPeriod"/>
            </a:pPr>
            <a:r>
              <a:rPr lang="zh-TW" altLang="en-US" sz="3200" b="1" spc="-300" dirty="0" smtClean="0">
                <a:latin typeface="Times New Roman" pitchFamily="18" charset="0"/>
                <a:ea typeface="標楷體" pitchFamily="65" charset="-120"/>
              </a:rPr>
              <a:t>透過</a:t>
            </a:r>
            <a:r>
              <a:rPr lang="zh-TW" altLang="en-US" sz="3200" b="1" spc="-300" dirty="0">
                <a:solidFill>
                  <a:srgbClr val="C00000"/>
                </a:solidFill>
                <a:latin typeface="Times New Roman" pitchFamily="18" charset="0"/>
                <a:ea typeface="標楷體" pitchFamily="65" charset="-120"/>
              </a:rPr>
              <a:t>傳播效果形成輿論進而影響</a:t>
            </a:r>
            <a:r>
              <a:rPr lang="zh-TW" altLang="en-US" sz="3200" b="1" spc="-300" dirty="0" smtClean="0">
                <a:solidFill>
                  <a:srgbClr val="C00000"/>
                </a:solidFill>
                <a:latin typeface="Times New Roman" pitchFamily="18" charset="0"/>
                <a:ea typeface="標楷體" pitchFamily="65" charset="-120"/>
              </a:rPr>
              <a:t>政府政策</a:t>
            </a:r>
            <a:r>
              <a:rPr lang="zh-TW" altLang="en-US" sz="3200" b="1" spc="-300" dirty="0" smtClean="0">
                <a:latin typeface="Times New Roman" pitchFamily="18" charset="0"/>
                <a:ea typeface="標楷體" pitchFamily="65" charset="-120"/>
              </a:rPr>
              <a:t>。</a:t>
            </a:r>
            <a:endParaRPr lang="zh-TW" altLang="en-US" sz="3200" b="1" spc="-300" dirty="0">
              <a:latin typeface="Times New Roman" pitchFamily="18" charset="0"/>
              <a:ea typeface="標楷體" pitchFamily="65" charset="-120"/>
            </a:endParaRPr>
          </a:p>
          <a:p>
            <a:pPr marL="457200" lvl="1" indent="0" eaLnBrk="1" hangingPunct="1">
              <a:lnSpc>
                <a:spcPts val="3600"/>
              </a:lnSpc>
              <a:spcBef>
                <a:spcPts val="0"/>
              </a:spcBef>
              <a:buNone/>
            </a:pPr>
            <a:r>
              <a:rPr lang="zh-TW" altLang="en-US" sz="3200" b="1" spc="-300" dirty="0" smtClean="0">
                <a:latin typeface="Times New Roman" pitchFamily="18" charset="0"/>
                <a:ea typeface="標楷體" pitchFamily="65" charset="-120"/>
              </a:rPr>
              <a:t> </a:t>
            </a:r>
            <a:endParaRPr lang="zh-TW" altLang="en-US" sz="3200" b="1" spc="-300" dirty="0">
              <a:latin typeface="Times New Roman" pitchFamily="18" charset="0"/>
              <a:ea typeface="標楷體" pitchFamily="65" charset="-120"/>
            </a:endParaRPr>
          </a:p>
        </p:txBody>
      </p:sp>
      <p:sp>
        <p:nvSpPr>
          <p:cNvPr id="5" name="矩形 4"/>
          <p:cNvSpPr/>
          <p:nvPr/>
        </p:nvSpPr>
        <p:spPr>
          <a:xfrm>
            <a:off x="774080" y="332656"/>
            <a:ext cx="3869927"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媒體的公共角色</a:t>
            </a:r>
            <a:endParaRPr lang="zh-TW" altLang="en-US" sz="1600" spc="-300" dirty="0"/>
          </a:p>
        </p:txBody>
      </p:sp>
      <p:sp>
        <p:nvSpPr>
          <p:cNvPr id="6" name="文字方塊 5"/>
          <p:cNvSpPr txBox="1"/>
          <p:nvPr/>
        </p:nvSpPr>
        <p:spPr>
          <a:xfrm>
            <a:off x="251520" y="1241039"/>
            <a:ext cx="3816424" cy="584775"/>
          </a:xfrm>
          <a:prstGeom prst="rect">
            <a:avLst/>
          </a:prstGeom>
          <a:noFill/>
          <a:ln>
            <a:solidFill>
              <a:srgbClr val="660066"/>
            </a:solidFill>
            <a:prstDash val="dash"/>
          </a:ln>
        </p:spPr>
        <p:txBody>
          <a:bodyPr wrap="square" rtlCol="0">
            <a:spAutoFit/>
          </a:bodyPr>
          <a:lstStyle/>
          <a:p>
            <a:pPr marL="0" lvl="1"/>
            <a:r>
              <a:rPr lang="en-US" altLang="zh-TW" sz="3200" b="1" spc="-300" dirty="0" smtClean="0">
                <a:solidFill>
                  <a:srgbClr val="660066"/>
                </a:solidFill>
                <a:latin typeface="Times New Roman" pitchFamily="18" charset="0"/>
                <a:ea typeface="標楷體" pitchFamily="65" charset="-120"/>
              </a:rPr>
              <a:t>(</a:t>
            </a:r>
            <a:r>
              <a:rPr lang="zh-TW" altLang="en-US" sz="3200" b="1" spc="-300" dirty="0">
                <a:solidFill>
                  <a:srgbClr val="660066"/>
                </a:solidFill>
                <a:latin typeface="Times New Roman" pitchFamily="18" charset="0"/>
                <a:ea typeface="標楷體" pitchFamily="65" charset="-120"/>
              </a:rPr>
              <a:t>三</a:t>
            </a:r>
            <a:r>
              <a:rPr lang="en-US" altLang="zh-TW" sz="3200" b="1" spc="-300" dirty="0">
                <a:solidFill>
                  <a:srgbClr val="660066"/>
                </a:solidFill>
                <a:latin typeface="Times New Roman" pitchFamily="18" charset="0"/>
                <a:ea typeface="標楷體" pitchFamily="65" charset="-120"/>
              </a:rPr>
              <a:t>)</a:t>
            </a:r>
            <a:r>
              <a:rPr lang="zh-TW" altLang="en-US" sz="3200" b="1" spc="-300" dirty="0">
                <a:solidFill>
                  <a:srgbClr val="660066"/>
                </a:solidFill>
                <a:latin typeface="Times New Roman" pitchFamily="18" charset="0"/>
                <a:ea typeface="標楷體" pitchFamily="65" charset="-120"/>
              </a:rPr>
              <a:t>凝聚共識形成</a:t>
            </a:r>
            <a:r>
              <a:rPr lang="zh-TW" altLang="en-US" sz="3200" b="1" spc="-300" dirty="0" smtClean="0">
                <a:solidFill>
                  <a:srgbClr val="660066"/>
                </a:solidFill>
                <a:latin typeface="Times New Roman" pitchFamily="18" charset="0"/>
                <a:ea typeface="標楷體" pitchFamily="65" charset="-120"/>
              </a:rPr>
              <a:t>輿論</a:t>
            </a:r>
            <a:endParaRPr lang="zh-TW" altLang="en-US" sz="3200" b="1" spc="-300" dirty="0">
              <a:solidFill>
                <a:srgbClr val="660066"/>
              </a:solidFill>
              <a:latin typeface="Times New Roman" pitchFamily="18" charset="0"/>
              <a:ea typeface="標楷體" pitchFamily="65" charset="-120"/>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7036" y="3445768"/>
            <a:ext cx="2686050" cy="1704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矩形 1"/>
          <p:cNvSpPr/>
          <p:nvPr/>
        </p:nvSpPr>
        <p:spPr>
          <a:xfrm>
            <a:off x="3325214" y="3356992"/>
            <a:ext cx="5063210" cy="2308324"/>
          </a:xfrm>
          <a:prstGeom prst="rect">
            <a:avLst/>
          </a:prstGeom>
          <a:ln>
            <a:solidFill>
              <a:schemeClr val="tx1"/>
            </a:solidFill>
            <a:prstDash val="sysDash"/>
          </a:ln>
        </p:spPr>
        <p:txBody>
          <a:bodyPr wrap="square">
            <a:spAutoFit/>
          </a:bodyPr>
          <a:lstStyle/>
          <a:p>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（正負</a:t>
            </a:r>
            <a:r>
              <a:rPr lang="en-US"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度</a:t>
            </a:r>
            <a:r>
              <a:rPr lang="en-US"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C</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紀錄片</a:t>
            </a:r>
            <a:endPar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b="1" dirty="0" smtClean="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知名</a:t>
            </a:r>
            <a:r>
              <a:rPr lang="zh-TW" altLang="en-US" sz="2400" b="1" dirty="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媒體人陳文茜</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主導</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拍攝</a:t>
            </a:r>
            <a:endPar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幾</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米的動畫</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抒情</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的配樂</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中天</a:t>
            </a:r>
            <a:r>
              <a:rPr lang="zh-TW" altLang="en-US" sz="24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電視文茜世界周報</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開放</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網路免費下載</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觀賞</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文字方塊 8"/>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p.119</a:t>
            </a:r>
            <a:endParaRPr lang="zh-TW" altLang="en-US" sz="3200" b="1" dirty="0">
              <a:solidFill>
                <a:schemeClr val="bg1"/>
              </a:solidFill>
            </a:endParaRPr>
          </a:p>
        </p:txBody>
      </p:sp>
    </p:spTree>
    <p:extLst>
      <p:ext uri="{BB962C8B-B14F-4D97-AF65-F5344CB8AC3E}">
        <p14:creationId xmlns:p14="http://schemas.microsoft.com/office/powerpoint/2010/main" xmlns="" val="3645529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113601" y="1988840"/>
            <a:ext cx="9030399" cy="3528392"/>
          </a:xfrm>
          <a:prstGeom prst="rect">
            <a:avLst/>
          </a:prstGeom>
          <a:solidFill>
            <a:sysClr val="window" lastClr="FFFFFF">
              <a:alpha val="64999"/>
            </a:sys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14350" eaLnBrk="1" hangingPunct="1">
              <a:lnSpc>
                <a:spcPts val="3600"/>
              </a:lnSpc>
              <a:spcBef>
                <a:spcPts val="0"/>
              </a:spcBef>
              <a:buFont typeface="+mj-lt"/>
              <a:buAutoNum type="arabicPeriod"/>
            </a:pPr>
            <a:r>
              <a:rPr lang="zh-TW" altLang="en-US" sz="3200" b="1" spc="-300" dirty="0" smtClean="0">
                <a:solidFill>
                  <a:srgbClr val="C00000"/>
                </a:solidFill>
                <a:latin typeface="Times New Roman" pitchFamily="18" charset="0"/>
                <a:ea typeface="標楷體" pitchFamily="65" charset="-120"/>
              </a:rPr>
              <a:t>政府</a:t>
            </a:r>
            <a:r>
              <a:rPr lang="zh-TW" altLang="en-US" sz="3200" b="1" spc="-300" dirty="0">
                <a:solidFill>
                  <a:srgbClr val="C00000"/>
                </a:solidFill>
                <a:latin typeface="Times New Roman" pitchFamily="18" charset="0"/>
                <a:ea typeface="標楷體" pitchFamily="65" charset="-120"/>
              </a:rPr>
              <a:t>監督</a:t>
            </a:r>
            <a:r>
              <a:rPr lang="zh-TW" altLang="en-US" sz="3200" b="1" spc="-300" dirty="0" smtClean="0">
                <a:solidFill>
                  <a:srgbClr val="C00000"/>
                </a:solidFill>
                <a:latin typeface="Times New Roman" pitchFamily="18" charset="0"/>
                <a:ea typeface="標楷體" pitchFamily="65" charset="-120"/>
              </a:rPr>
              <a:t>：</a:t>
            </a:r>
            <a:endParaRPr lang="en-US" altLang="zh-TW" sz="3200" b="1" spc="-300" dirty="0" smtClean="0">
              <a:solidFill>
                <a:srgbClr val="C00000"/>
              </a:solidFill>
              <a:latin typeface="Times New Roman" pitchFamily="18" charset="0"/>
              <a:ea typeface="標楷體" pitchFamily="65" charset="-120"/>
            </a:endParaRPr>
          </a:p>
          <a:p>
            <a:pPr marL="457200" lvl="1" indent="0" eaLnBrk="1" hangingPunct="1">
              <a:lnSpc>
                <a:spcPts val="3600"/>
              </a:lnSpc>
              <a:spcBef>
                <a:spcPts val="0"/>
              </a:spcBef>
              <a:buNone/>
            </a:pPr>
            <a:r>
              <a:rPr lang="zh-TW" altLang="en-US" sz="3200" b="1" spc="-300" dirty="0">
                <a:solidFill>
                  <a:srgbClr val="C00000"/>
                </a:solidFill>
                <a:latin typeface="Times New Roman" pitchFamily="18" charset="0"/>
                <a:ea typeface="標楷體" pitchFamily="65" charset="-120"/>
              </a:rPr>
              <a:t> </a:t>
            </a:r>
            <a:r>
              <a:rPr lang="zh-TW" altLang="en-US" sz="3200" b="1" spc="-300" dirty="0" smtClean="0">
                <a:solidFill>
                  <a:srgbClr val="C00000"/>
                </a:solidFill>
                <a:latin typeface="Times New Roman" pitchFamily="18" charset="0"/>
                <a:ea typeface="標楷體" pitchFamily="65" charset="-120"/>
              </a:rPr>
              <a:t>       </a:t>
            </a:r>
            <a:r>
              <a:rPr lang="zh-TW" altLang="en-US" sz="3200" b="1" spc="-300" dirty="0" smtClean="0">
                <a:latin typeface="Times New Roman" pitchFamily="18" charset="0"/>
                <a:ea typeface="標楷體" pitchFamily="65" charset="-120"/>
              </a:rPr>
              <a:t>獨立</a:t>
            </a:r>
            <a:r>
              <a:rPr lang="zh-TW" altLang="en-US" sz="3200" b="1" spc="-300" dirty="0">
                <a:latin typeface="Times New Roman" pitchFamily="18" charset="0"/>
                <a:ea typeface="標楷體" pitchFamily="65" charset="-120"/>
              </a:rPr>
              <a:t>監督機構─國家通訊傳播委員會（</a:t>
            </a:r>
            <a:r>
              <a:rPr lang="en-US" altLang="zh-TW" sz="3200" b="1" spc="-300" dirty="0">
                <a:latin typeface="Times New Roman" pitchFamily="18" charset="0"/>
                <a:ea typeface="標楷體" pitchFamily="65" charset="-120"/>
              </a:rPr>
              <a:t>NCC</a:t>
            </a:r>
            <a:r>
              <a:rPr lang="zh-TW" altLang="en-US" sz="3200" b="1" spc="-300" dirty="0" smtClean="0">
                <a:latin typeface="Times New Roman" pitchFamily="18" charset="0"/>
                <a:ea typeface="標楷體" pitchFamily="65" charset="-120"/>
              </a:rPr>
              <a:t>）。   </a:t>
            </a:r>
            <a:endParaRPr lang="en-US" altLang="zh-TW" sz="3200" b="1" spc="-300" dirty="0" smtClean="0">
              <a:latin typeface="Times New Roman" pitchFamily="18" charset="0"/>
              <a:ea typeface="標楷體" pitchFamily="65" charset="-120"/>
            </a:endParaRPr>
          </a:p>
          <a:p>
            <a:pPr marL="457200" lvl="1" indent="0" eaLnBrk="1" hangingPunct="1">
              <a:lnSpc>
                <a:spcPts val="3600"/>
              </a:lnSpc>
              <a:spcBef>
                <a:spcPts val="0"/>
              </a:spcBef>
              <a:buNone/>
            </a:pPr>
            <a:r>
              <a:rPr lang="zh-TW" altLang="en-US" sz="3200" b="1" spc="-300" dirty="0">
                <a:latin typeface="Times New Roman" pitchFamily="18" charset="0"/>
                <a:ea typeface="標楷體" pitchFamily="65" charset="-120"/>
              </a:rPr>
              <a:t> </a:t>
            </a:r>
            <a:r>
              <a:rPr lang="zh-TW" altLang="en-US" sz="3200" b="1" spc="-300" dirty="0" smtClean="0">
                <a:latin typeface="Times New Roman" pitchFamily="18" charset="0"/>
                <a:ea typeface="標楷體" pitchFamily="65" charset="-120"/>
              </a:rPr>
              <a:t>       政府</a:t>
            </a:r>
            <a:r>
              <a:rPr lang="zh-TW" altLang="en-US" sz="3200" b="1" spc="-300" dirty="0">
                <a:latin typeface="Times New Roman" pitchFamily="18" charset="0"/>
                <a:ea typeface="標楷體" pitchFamily="65" charset="-120"/>
              </a:rPr>
              <a:t>監督具有</a:t>
            </a:r>
            <a:r>
              <a:rPr lang="zh-TW" altLang="en-US" sz="3200" b="1" spc="-300" dirty="0" smtClean="0">
                <a:solidFill>
                  <a:srgbClr val="FF0000"/>
                </a:solidFill>
                <a:latin typeface="Times New Roman" pitchFamily="18" charset="0"/>
                <a:ea typeface="標楷體" pitchFamily="65" charset="-120"/>
              </a:rPr>
              <a:t>公權力及強制性</a:t>
            </a:r>
            <a:r>
              <a:rPr lang="zh-TW" altLang="en-US" sz="3200" b="1" spc="-300" dirty="0" smtClean="0">
                <a:latin typeface="Times New Roman" pitchFamily="18" charset="0"/>
                <a:ea typeface="標楷體" pitchFamily="65" charset="-120"/>
              </a:rPr>
              <a:t>，</a:t>
            </a:r>
            <a:endParaRPr lang="en-US" altLang="zh-TW" sz="3200" b="1" spc="-300" dirty="0" smtClean="0">
              <a:latin typeface="Times New Roman" pitchFamily="18" charset="0"/>
              <a:ea typeface="標楷體" pitchFamily="65" charset="-120"/>
            </a:endParaRPr>
          </a:p>
          <a:p>
            <a:pPr marL="457200" lvl="1" indent="0" eaLnBrk="1" hangingPunct="1">
              <a:lnSpc>
                <a:spcPts val="3600"/>
              </a:lnSpc>
              <a:spcBef>
                <a:spcPts val="0"/>
              </a:spcBef>
              <a:buNone/>
            </a:pPr>
            <a:r>
              <a:rPr lang="zh-TW" altLang="en-US" sz="3200" b="1" spc="-300" dirty="0">
                <a:solidFill>
                  <a:srgbClr val="0000CC"/>
                </a:solidFill>
                <a:latin typeface="Times New Roman" pitchFamily="18" charset="0"/>
                <a:ea typeface="標楷體" pitchFamily="65" charset="-120"/>
              </a:rPr>
              <a:t> </a:t>
            </a:r>
            <a:r>
              <a:rPr lang="zh-TW" altLang="en-US" sz="3200" b="1" spc="-300" dirty="0" smtClean="0">
                <a:solidFill>
                  <a:srgbClr val="0000CC"/>
                </a:solidFill>
                <a:latin typeface="Times New Roman" pitchFamily="18" charset="0"/>
                <a:ea typeface="標楷體" pitchFamily="65" charset="-120"/>
              </a:rPr>
              <a:t>       </a:t>
            </a:r>
            <a:r>
              <a:rPr lang="zh-TW" altLang="en-US" sz="3200" b="1" spc="-300" dirty="0" smtClean="0">
                <a:latin typeface="Times New Roman" pitchFamily="18" charset="0"/>
                <a:ea typeface="標楷體" pitchFamily="65" charset="-120"/>
              </a:rPr>
              <a:t>但政府</a:t>
            </a:r>
            <a:r>
              <a:rPr lang="zh-TW" altLang="en-US" sz="3200" b="1" spc="-300" dirty="0">
                <a:latin typeface="Times New Roman" pitchFamily="18" charset="0"/>
                <a:ea typeface="標楷體" pitchFamily="65" charset="-120"/>
              </a:rPr>
              <a:t>監督機構若不夠客觀則會</a:t>
            </a:r>
            <a:r>
              <a:rPr lang="zh-TW" altLang="en-US" sz="3200" b="1" spc="-300" dirty="0">
                <a:solidFill>
                  <a:srgbClr val="0000CC"/>
                </a:solidFill>
                <a:latin typeface="Times New Roman" pitchFamily="18" charset="0"/>
                <a:ea typeface="標楷體" pitchFamily="65" charset="-120"/>
              </a:rPr>
              <a:t>影響媒體自由</a:t>
            </a:r>
            <a:r>
              <a:rPr lang="zh-TW" altLang="en-US" sz="3200" b="1" spc="-300" dirty="0" smtClean="0">
                <a:solidFill>
                  <a:srgbClr val="0000CC"/>
                </a:solidFill>
                <a:latin typeface="Times New Roman" pitchFamily="18" charset="0"/>
                <a:ea typeface="標楷體" pitchFamily="65" charset="-120"/>
              </a:rPr>
              <a:t>。</a:t>
            </a:r>
            <a:endParaRPr lang="en-US" altLang="zh-TW" sz="3200" b="1" spc="-300" dirty="0" smtClean="0">
              <a:solidFill>
                <a:srgbClr val="0000CC"/>
              </a:solidFill>
              <a:latin typeface="Times New Roman" pitchFamily="18" charset="0"/>
              <a:ea typeface="標楷體" pitchFamily="65" charset="-120"/>
            </a:endParaRPr>
          </a:p>
        </p:txBody>
      </p:sp>
      <p:sp>
        <p:nvSpPr>
          <p:cNvPr id="8" name="文字方塊 7"/>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p.131</a:t>
            </a:r>
            <a:endParaRPr lang="zh-TW" altLang="en-US" sz="3200" b="1" dirty="0">
              <a:solidFill>
                <a:schemeClr val="bg1"/>
              </a:solidFill>
            </a:endParaRPr>
          </a:p>
        </p:txBody>
      </p:sp>
      <p:sp>
        <p:nvSpPr>
          <p:cNvPr id="6" name="文字方塊 5"/>
          <p:cNvSpPr txBox="1"/>
          <p:nvPr/>
        </p:nvSpPr>
        <p:spPr>
          <a:xfrm>
            <a:off x="707444" y="1268760"/>
            <a:ext cx="4152588" cy="584775"/>
          </a:xfrm>
          <a:prstGeom prst="rect">
            <a:avLst/>
          </a:prstGeom>
          <a:noFill/>
          <a:ln>
            <a:solidFill>
              <a:srgbClr val="660066"/>
            </a:solidFill>
            <a:prstDash val="dash"/>
          </a:ln>
        </p:spPr>
        <p:txBody>
          <a:bodyPr wrap="square" rtlCol="0">
            <a:spAutoFit/>
          </a:bodyPr>
          <a:lstStyle/>
          <a:p>
            <a:pPr marL="0" lvl="1"/>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660066"/>
                </a:solidFill>
                <a:latin typeface="Times New Roman" pitchFamily="18" charset="0"/>
                <a:ea typeface="標楷體" pitchFamily="65" charset="-120"/>
              </a:rPr>
              <a:t>二</a:t>
            </a:r>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660066"/>
                </a:solidFill>
                <a:latin typeface="Times New Roman" pitchFamily="18" charset="0"/>
                <a:ea typeface="標楷體" pitchFamily="65" charset="-120"/>
              </a:rPr>
              <a:t>健全媒體的外在監督</a:t>
            </a:r>
            <a:endParaRPr lang="zh-TW" altLang="en-US" sz="3200" b="1" spc="-300" dirty="0">
              <a:solidFill>
                <a:srgbClr val="660066"/>
              </a:solidFill>
              <a:latin typeface="Times New Roman" pitchFamily="18" charset="0"/>
              <a:ea typeface="標楷體" pitchFamily="65" charset="-120"/>
            </a:endParaRPr>
          </a:p>
        </p:txBody>
      </p:sp>
      <p:sp>
        <p:nvSpPr>
          <p:cNvPr id="9" name="矩形 8"/>
          <p:cNvSpPr/>
          <p:nvPr/>
        </p:nvSpPr>
        <p:spPr>
          <a:xfrm>
            <a:off x="774081" y="260648"/>
            <a:ext cx="2285751"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媒體監督</a:t>
            </a:r>
          </a:p>
        </p:txBody>
      </p:sp>
    </p:spTree>
    <p:extLst>
      <p:ext uri="{BB962C8B-B14F-4D97-AF65-F5344CB8AC3E}">
        <p14:creationId xmlns="" xmlns:p14="http://schemas.microsoft.com/office/powerpoint/2010/main" val="13602728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113601" y="1988840"/>
            <a:ext cx="9030399" cy="3528392"/>
          </a:xfrm>
          <a:prstGeom prst="rect">
            <a:avLst/>
          </a:prstGeom>
          <a:solidFill>
            <a:sysClr val="window" lastClr="FFFFFF">
              <a:alpha val="64999"/>
            </a:sys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14350" eaLnBrk="1" hangingPunct="1">
              <a:lnSpc>
                <a:spcPts val="3600"/>
              </a:lnSpc>
              <a:spcBef>
                <a:spcPts val="0"/>
              </a:spcBef>
              <a:buAutoNum type="arabicPeriod" startAt="2"/>
            </a:pPr>
            <a:r>
              <a:rPr lang="zh-TW" altLang="en-US" sz="3200" b="1" spc="-300" dirty="0" smtClean="0">
                <a:solidFill>
                  <a:srgbClr val="C00000"/>
                </a:solidFill>
                <a:latin typeface="Times New Roman" pitchFamily="18" charset="0"/>
                <a:ea typeface="標楷體" pitchFamily="65" charset="-120"/>
              </a:rPr>
              <a:t>閱聽人監督：</a:t>
            </a:r>
            <a:endParaRPr lang="en-US" altLang="zh-TW" sz="3200" b="1" spc="-300" dirty="0" smtClean="0">
              <a:solidFill>
                <a:srgbClr val="C00000"/>
              </a:solidFill>
              <a:latin typeface="Times New Roman" pitchFamily="18" charset="0"/>
              <a:ea typeface="標楷體" pitchFamily="65" charset="-120"/>
            </a:endParaRPr>
          </a:p>
          <a:p>
            <a:pPr marL="457200" lvl="1" indent="0" eaLnBrk="1" hangingPunct="1">
              <a:lnSpc>
                <a:spcPts val="3600"/>
              </a:lnSpc>
              <a:spcBef>
                <a:spcPts val="0"/>
              </a:spcBef>
              <a:buNone/>
            </a:pPr>
            <a:r>
              <a:rPr lang="zh-TW" altLang="en-US" sz="3200" b="1" spc="-300" dirty="0" smtClean="0">
                <a:solidFill>
                  <a:srgbClr val="C00000"/>
                </a:solidFill>
                <a:latin typeface="Times New Roman" pitchFamily="18" charset="0"/>
                <a:ea typeface="標楷體" pitchFamily="65" charset="-120"/>
              </a:rPr>
              <a:t>        </a:t>
            </a:r>
            <a:r>
              <a:rPr lang="zh-TW" altLang="en-US" sz="3200" b="1" spc="-300" dirty="0" smtClean="0">
                <a:latin typeface="Times New Roman" pitchFamily="18" charset="0"/>
                <a:ea typeface="標楷體" pitchFamily="65" charset="-120"/>
              </a:rPr>
              <a:t>閱聽大眾不應僅只為單方接受媒體訊息者，</a:t>
            </a:r>
            <a:endParaRPr lang="en-US" altLang="zh-TW" sz="3200" b="1" spc="-300" dirty="0" smtClean="0">
              <a:latin typeface="Times New Roman" pitchFamily="18" charset="0"/>
              <a:ea typeface="標楷體" pitchFamily="65" charset="-120"/>
            </a:endParaRPr>
          </a:p>
          <a:p>
            <a:pPr marL="457200" lvl="1" indent="0" eaLnBrk="1" hangingPunct="1">
              <a:lnSpc>
                <a:spcPts val="3600"/>
              </a:lnSpc>
              <a:spcBef>
                <a:spcPts val="0"/>
              </a:spcBef>
              <a:buNone/>
            </a:pPr>
            <a:r>
              <a:rPr lang="zh-TW" altLang="en-US" sz="3200" b="1" spc="-300" dirty="0">
                <a:latin typeface="Times New Roman" pitchFamily="18" charset="0"/>
                <a:ea typeface="標楷體" pitchFamily="65" charset="-120"/>
              </a:rPr>
              <a:t> </a:t>
            </a:r>
            <a:r>
              <a:rPr lang="zh-TW" altLang="en-US" sz="3200" b="1" spc="-300" dirty="0" smtClean="0">
                <a:latin typeface="Times New Roman" pitchFamily="18" charset="0"/>
                <a:ea typeface="標楷體" pitchFamily="65" charset="-120"/>
              </a:rPr>
              <a:t>       閱聽人應培養其理性批判能力，</a:t>
            </a:r>
            <a:endParaRPr lang="en-US" altLang="zh-TW" sz="3200" b="1" spc="-300" dirty="0" smtClean="0">
              <a:latin typeface="Times New Roman" pitchFamily="18" charset="0"/>
              <a:ea typeface="標楷體" pitchFamily="65" charset="-120"/>
            </a:endParaRPr>
          </a:p>
          <a:p>
            <a:pPr marL="457200" lvl="1" indent="0" eaLnBrk="1" hangingPunct="1">
              <a:lnSpc>
                <a:spcPts val="3600"/>
              </a:lnSpc>
              <a:spcBef>
                <a:spcPts val="0"/>
              </a:spcBef>
              <a:buNone/>
            </a:pPr>
            <a:r>
              <a:rPr lang="zh-TW" altLang="en-US" sz="3200" b="1" spc="-300" dirty="0">
                <a:latin typeface="Times New Roman" pitchFamily="18" charset="0"/>
                <a:ea typeface="標楷體" pitchFamily="65" charset="-120"/>
              </a:rPr>
              <a:t> </a:t>
            </a:r>
            <a:r>
              <a:rPr lang="zh-TW" altLang="en-US" sz="3200" b="1" spc="-300" dirty="0" smtClean="0">
                <a:latin typeface="Times New Roman" pitchFamily="18" charset="0"/>
                <a:ea typeface="標楷體" pitchFamily="65" charset="-120"/>
              </a:rPr>
              <a:t>       並可運用不同媒體平臺進行發聲。</a:t>
            </a:r>
          </a:p>
          <a:p>
            <a:pPr marL="457200" lvl="1" indent="0" eaLnBrk="1" hangingPunct="1">
              <a:lnSpc>
                <a:spcPts val="3600"/>
              </a:lnSpc>
              <a:spcBef>
                <a:spcPts val="0"/>
              </a:spcBef>
              <a:buNone/>
            </a:pPr>
            <a:r>
              <a:rPr lang="en-US" altLang="zh-TW" sz="3200" b="1" spc="-300" dirty="0" smtClean="0">
                <a:solidFill>
                  <a:srgbClr val="006600"/>
                </a:solidFill>
                <a:latin typeface="Times New Roman" pitchFamily="18" charset="0"/>
                <a:ea typeface="標楷體" pitchFamily="65" charset="-120"/>
              </a:rPr>
              <a:t>【</a:t>
            </a:r>
            <a:r>
              <a:rPr lang="zh-TW" altLang="en-US" sz="3200" b="1" spc="-300" dirty="0" smtClean="0">
                <a:solidFill>
                  <a:srgbClr val="006600"/>
                </a:solidFill>
                <a:latin typeface="Times New Roman" pitchFamily="18" charset="0"/>
                <a:ea typeface="標楷體" pitchFamily="65" charset="-120"/>
              </a:rPr>
              <a:t>例</a:t>
            </a:r>
            <a:r>
              <a:rPr lang="en-US" altLang="zh-TW" sz="3200" b="1" spc="-300" dirty="0" smtClean="0">
                <a:solidFill>
                  <a:srgbClr val="006600"/>
                </a:solidFill>
                <a:latin typeface="Times New Roman" pitchFamily="18" charset="0"/>
                <a:ea typeface="標楷體" pitchFamily="65" charset="-120"/>
              </a:rPr>
              <a:t>】</a:t>
            </a:r>
          </a:p>
          <a:p>
            <a:pPr marL="457200" lvl="1" indent="0" eaLnBrk="1" hangingPunct="1">
              <a:lnSpc>
                <a:spcPts val="3600"/>
              </a:lnSpc>
              <a:spcBef>
                <a:spcPts val="0"/>
              </a:spcBef>
              <a:buNone/>
            </a:pPr>
            <a:r>
              <a:rPr lang="zh-TW" altLang="en-US" sz="3200" b="1" spc="-300" dirty="0" smtClean="0">
                <a:solidFill>
                  <a:srgbClr val="006600"/>
                </a:solidFill>
                <a:latin typeface="Times New Roman" pitchFamily="18" charset="0"/>
                <a:ea typeface="標楷體" pitchFamily="65" charset="-120"/>
              </a:rPr>
              <a:t>南方</a:t>
            </a:r>
            <a:r>
              <a:rPr lang="zh-TW" altLang="en-US" sz="3200" b="1" spc="-300" dirty="0">
                <a:solidFill>
                  <a:srgbClr val="006600"/>
                </a:solidFill>
                <a:latin typeface="Times New Roman" pitchFamily="18" charset="0"/>
                <a:ea typeface="標楷體" pitchFamily="65" charset="-120"/>
              </a:rPr>
              <a:t>電子報、苦勞網、公視</a:t>
            </a:r>
            <a:r>
              <a:rPr lang="en-US" altLang="zh-TW" sz="3200" b="1" spc="-300" dirty="0" err="1">
                <a:solidFill>
                  <a:srgbClr val="006600"/>
                </a:solidFill>
                <a:latin typeface="Times New Roman" pitchFamily="18" charset="0"/>
                <a:ea typeface="標楷體" pitchFamily="65" charset="-120"/>
              </a:rPr>
              <a:t>Peopo</a:t>
            </a:r>
            <a:r>
              <a:rPr lang="zh-TW" altLang="en-US" sz="3200" b="1" spc="-300" dirty="0">
                <a:solidFill>
                  <a:srgbClr val="006600"/>
                </a:solidFill>
                <a:latin typeface="Times New Roman" pitchFamily="18" charset="0"/>
                <a:ea typeface="標楷體" pitchFamily="65" charset="-120"/>
              </a:rPr>
              <a:t>公民新聞平臺</a:t>
            </a:r>
            <a:r>
              <a:rPr lang="zh-TW" altLang="en-US" sz="3200" b="1" spc="-300" dirty="0" smtClean="0">
                <a:solidFill>
                  <a:srgbClr val="006600"/>
                </a:solidFill>
                <a:latin typeface="Times New Roman" pitchFamily="18" charset="0"/>
                <a:ea typeface="標楷體" pitchFamily="65" charset="-120"/>
              </a:rPr>
              <a:t>、</a:t>
            </a:r>
            <a:endParaRPr lang="en-US" altLang="zh-TW" sz="3200" b="1" spc="-300" dirty="0" smtClean="0">
              <a:solidFill>
                <a:srgbClr val="006600"/>
              </a:solidFill>
              <a:latin typeface="Times New Roman" pitchFamily="18" charset="0"/>
              <a:ea typeface="標楷體" pitchFamily="65" charset="-120"/>
            </a:endParaRPr>
          </a:p>
          <a:p>
            <a:pPr marL="457200" lvl="1" indent="0" eaLnBrk="1" hangingPunct="1">
              <a:lnSpc>
                <a:spcPts val="3600"/>
              </a:lnSpc>
              <a:spcBef>
                <a:spcPts val="0"/>
              </a:spcBef>
              <a:buNone/>
            </a:pPr>
            <a:r>
              <a:rPr lang="zh-TW" altLang="en-US" sz="3200" b="1" spc="-300" dirty="0" smtClean="0">
                <a:solidFill>
                  <a:srgbClr val="006600"/>
                </a:solidFill>
                <a:latin typeface="Times New Roman" pitchFamily="18" charset="0"/>
                <a:ea typeface="標楷體" pitchFamily="65" charset="-120"/>
              </a:rPr>
              <a:t>網</a:t>
            </a:r>
            <a:r>
              <a:rPr lang="zh-TW" altLang="en-US" sz="3200" b="1" spc="-300" dirty="0">
                <a:solidFill>
                  <a:srgbClr val="006600"/>
                </a:solidFill>
                <a:latin typeface="Times New Roman" pitchFamily="18" charset="0"/>
                <a:ea typeface="標楷體" pitchFamily="65" charset="-120"/>
              </a:rPr>
              <a:t>氏／罔市電子報、環境資訊中心</a:t>
            </a:r>
            <a:r>
              <a:rPr lang="zh-TW" altLang="en-US" sz="3200" b="1" spc="-300" dirty="0" smtClean="0">
                <a:solidFill>
                  <a:srgbClr val="006600"/>
                </a:solidFill>
                <a:latin typeface="Times New Roman" pitchFamily="18" charset="0"/>
                <a:ea typeface="標楷體" pitchFamily="65" charset="-120"/>
              </a:rPr>
              <a:t>、</a:t>
            </a:r>
            <a:endParaRPr lang="en-US" altLang="zh-TW" sz="3200" b="1" spc="-300" dirty="0" smtClean="0">
              <a:solidFill>
                <a:srgbClr val="006600"/>
              </a:solidFill>
              <a:latin typeface="Times New Roman" pitchFamily="18" charset="0"/>
              <a:ea typeface="標楷體" pitchFamily="65" charset="-120"/>
            </a:endParaRPr>
          </a:p>
          <a:p>
            <a:pPr marL="457200" lvl="1" indent="0" eaLnBrk="1" hangingPunct="1">
              <a:lnSpc>
                <a:spcPts val="3600"/>
              </a:lnSpc>
              <a:spcBef>
                <a:spcPts val="0"/>
              </a:spcBef>
              <a:buNone/>
            </a:pPr>
            <a:r>
              <a:rPr lang="zh-TW" altLang="en-US" sz="3200" b="1" spc="-300" dirty="0">
                <a:solidFill>
                  <a:srgbClr val="006600"/>
                </a:solidFill>
                <a:latin typeface="Times New Roman" pitchFamily="18" charset="0"/>
                <a:ea typeface="標楷體" pitchFamily="65" charset="-120"/>
              </a:rPr>
              <a:t> </a:t>
            </a:r>
            <a:r>
              <a:rPr lang="zh-TW" altLang="en-US" sz="3200" b="1" spc="-300" dirty="0" smtClean="0">
                <a:solidFill>
                  <a:srgbClr val="006600"/>
                </a:solidFill>
                <a:latin typeface="Times New Roman" pitchFamily="18" charset="0"/>
                <a:ea typeface="標楷體" pitchFamily="65" charset="-120"/>
              </a:rPr>
              <a:t> </a:t>
            </a:r>
            <a:r>
              <a:rPr lang="en-US" altLang="zh-TW" sz="3200" b="1" spc="-300" dirty="0" err="1" smtClean="0">
                <a:solidFill>
                  <a:srgbClr val="006600"/>
                </a:solidFill>
                <a:latin typeface="Times New Roman" pitchFamily="18" charset="0"/>
                <a:ea typeface="標楷體" pitchFamily="65" charset="-120"/>
              </a:rPr>
              <a:t>HEMiDEMi</a:t>
            </a:r>
            <a:r>
              <a:rPr lang="zh-TW" altLang="en-US" sz="3200" b="1" spc="-300" dirty="0">
                <a:solidFill>
                  <a:srgbClr val="006600"/>
                </a:solidFill>
                <a:latin typeface="Times New Roman" pitchFamily="18" charset="0"/>
                <a:ea typeface="標楷體" pitchFamily="65" charset="-120"/>
              </a:rPr>
              <a:t>、</a:t>
            </a:r>
            <a:r>
              <a:rPr lang="en-US" altLang="zh-TW" sz="3200" b="1" spc="-300" dirty="0" err="1">
                <a:solidFill>
                  <a:srgbClr val="006600"/>
                </a:solidFill>
                <a:latin typeface="Times New Roman" pitchFamily="18" charset="0"/>
                <a:ea typeface="標楷體" pitchFamily="65" charset="-120"/>
              </a:rPr>
              <a:t>FunP</a:t>
            </a:r>
            <a:r>
              <a:rPr lang="zh-TW" altLang="en-US" sz="3200" b="1" spc="-300" dirty="0">
                <a:solidFill>
                  <a:srgbClr val="006600"/>
                </a:solidFill>
                <a:latin typeface="Times New Roman" pitchFamily="18" charset="0"/>
                <a:ea typeface="標楷體" pitchFamily="65" charset="-120"/>
              </a:rPr>
              <a:t>、</a:t>
            </a:r>
            <a:r>
              <a:rPr lang="en-US" altLang="zh-TW" sz="3200" b="1" spc="-300" dirty="0" err="1">
                <a:solidFill>
                  <a:srgbClr val="006600"/>
                </a:solidFill>
                <a:latin typeface="Times New Roman" pitchFamily="18" charset="0"/>
                <a:ea typeface="標楷體" pitchFamily="65" charset="-120"/>
              </a:rPr>
              <a:t>MyShare</a:t>
            </a:r>
            <a:r>
              <a:rPr lang="zh-TW" altLang="en-US" sz="3200" b="1" spc="-300" dirty="0">
                <a:solidFill>
                  <a:srgbClr val="006600"/>
                </a:solidFill>
                <a:latin typeface="Times New Roman" pitchFamily="18" charset="0"/>
                <a:ea typeface="標楷體" pitchFamily="65" charset="-120"/>
              </a:rPr>
              <a:t>等</a:t>
            </a:r>
          </a:p>
          <a:p>
            <a:pPr marL="457200" lvl="1" indent="0" eaLnBrk="1" hangingPunct="1">
              <a:lnSpc>
                <a:spcPts val="3600"/>
              </a:lnSpc>
              <a:spcBef>
                <a:spcPts val="0"/>
              </a:spcBef>
              <a:buNone/>
            </a:pPr>
            <a:endParaRPr lang="zh-TW" altLang="en-US" sz="3200" b="1" spc="-300" dirty="0">
              <a:solidFill>
                <a:srgbClr val="0000CC"/>
              </a:solidFill>
              <a:latin typeface="Times New Roman" pitchFamily="18" charset="0"/>
              <a:ea typeface="標楷體" pitchFamily="65" charset="-120"/>
            </a:endParaRPr>
          </a:p>
        </p:txBody>
      </p:sp>
      <p:sp>
        <p:nvSpPr>
          <p:cNvPr id="8" name="文字方塊 7"/>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p.132</a:t>
            </a:r>
            <a:endParaRPr lang="zh-TW" altLang="en-US" sz="3200" b="1" dirty="0">
              <a:solidFill>
                <a:schemeClr val="bg1"/>
              </a:solidFill>
            </a:endParaRPr>
          </a:p>
        </p:txBody>
      </p:sp>
      <p:sp>
        <p:nvSpPr>
          <p:cNvPr id="6" name="文字方塊 5"/>
          <p:cNvSpPr txBox="1"/>
          <p:nvPr/>
        </p:nvSpPr>
        <p:spPr>
          <a:xfrm>
            <a:off x="707444" y="1268760"/>
            <a:ext cx="4152588" cy="584775"/>
          </a:xfrm>
          <a:prstGeom prst="rect">
            <a:avLst/>
          </a:prstGeom>
          <a:noFill/>
          <a:ln>
            <a:solidFill>
              <a:srgbClr val="660066"/>
            </a:solidFill>
            <a:prstDash val="dash"/>
          </a:ln>
        </p:spPr>
        <p:txBody>
          <a:bodyPr wrap="square" rtlCol="0">
            <a:spAutoFit/>
          </a:bodyPr>
          <a:lstStyle/>
          <a:p>
            <a:pPr marL="0" lvl="1"/>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660066"/>
                </a:solidFill>
                <a:latin typeface="Times New Roman" pitchFamily="18" charset="0"/>
                <a:ea typeface="標楷體" pitchFamily="65" charset="-120"/>
              </a:rPr>
              <a:t>二</a:t>
            </a:r>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660066"/>
                </a:solidFill>
                <a:latin typeface="Times New Roman" pitchFamily="18" charset="0"/>
                <a:ea typeface="標楷體" pitchFamily="65" charset="-120"/>
              </a:rPr>
              <a:t>健全媒體的外在監督</a:t>
            </a:r>
            <a:endParaRPr lang="zh-TW" altLang="en-US" sz="3200" b="1" spc="-300" dirty="0">
              <a:solidFill>
                <a:srgbClr val="660066"/>
              </a:solidFill>
              <a:latin typeface="Times New Roman" pitchFamily="18" charset="0"/>
              <a:ea typeface="標楷體" pitchFamily="65" charset="-120"/>
            </a:endParaRPr>
          </a:p>
        </p:txBody>
      </p:sp>
      <p:sp>
        <p:nvSpPr>
          <p:cNvPr id="9" name="矩形 8"/>
          <p:cNvSpPr/>
          <p:nvPr/>
        </p:nvSpPr>
        <p:spPr>
          <a:xfrm>
            <a:off x="774081" y="260648"/>
            <a:ext cx="2285751"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媒體監督</a:t>
            </a:r>
          </a:p>
        </p:txBody>
      </p:sp>
    </p:spTree>
    <p:extLst>
      <p:ext uri="{BB962C8B-B14F-4D97-AF65-F5344CB8AC3E}">
        <p14:creationId xmlns="" xmlns:p14="http://schemas.microsoft.com/office/powerpoint/2010/main" val="40445396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9121" r="39622" b="9121"/>
          <a:stretch/>
        </p:blipFill>
        <p:spPr bwMode="auto">
          <a:xfrm>
            <a:off x="288248" y="-297615"/>
            <a:ext cx="5282557" cy="48668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194" y="1124744"/>
            <a:ext cx="9036496" cy="34535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100125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113601" y="1988840"/>
            <a:ext cx="9030399" cy="3528392"/>
          </a:xfrm>
          <a:prstGeom prst="rect">
            <a:avLst/>
          </a:prstGeom>
          <a:solidFill>
            <a:sysClr val="window" lastClr="FFFFFF">
              <a:alpha val="64999"/>
            </a:sys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eaLnBrk="1" hangingPunct="1">
              <a:lnSpc>
                <a:spcPts val="3600"/>
              </a:lnSpc>
              <a:spcBef>
                <a:spcPts val="0"/>
              </a:spcBef>
              <a:buNone/>
            </a:pPr>
            <a:r>
              <a:rPr lang="en-US" altLang="zh-TW" sz="3200" b="1" spc="-300" dirty="0">
                <a:solidFill>
                  <a:srgbClr val="C00000"/>
                </a:solidFill>
                <a:latin typeface="Times New Roman" pitchFamily="18" charset="0"/>
                <a:ea typeface="標楷體" pitchFamily="65" charset="-120"/>
              </a:rPr>
              <a:t>3 </a:t>
            </a:r>
            <a:r>
              <a:rPr lang="en-US" altLang="zh-TW" sz="3200" b="1" spc="-300" dirty="0" smtClean="0">
                <a:solidFill>
                  <a:srgbClr val="C00000"/>
                </a:solidFill>
                <a:latin typeface="Times New Roman" pitchFamily="18" charset="0"/>
                <a:ea typeface="標楷體" pitchFamily="65" charset="-120"/>
              </a:rPr>
              <a:t>.</a:t>
            </a:r>
            <a:r>
              <a:rPr lang="zh-TW" altLang="en-US" sz="3200" b="1" spc="-300" dirty="0" smtClean="0">
                <a:solidFill>
                  <a:srgbClr val="C00000"/>
                </a:solidFill>
                <a:latin typeface="Times New Roman" pitchFamily="18" charset="0"/>
                <a:ea typeface="標楷體" pitchFamily="65" charset="-120"/>
              </a:rPr>
              <a:t>  民間</a:t>
            </a:r>
            <a:r>
              <a:rPr lang="zh-TW" altLang="en-US" sz="3200" b="1" spc="-300" dirty="0">
                <a:solidFill>
                  <a:srgbClr val="C00000"/>
                </a:solidFill>
                <a:latin typeface="Times New Roman" pitchFamily="18" charset="0"/>
                <a:ea typeface="標楷體" pitchFamily="65" charset="-120"/>
              </a:rPr>
              <a:t>團體監督</a:t>
            </a:r>
            <a:r>
              <a:rPr lang="zh-TW" altLang="en-US" sz="3200" b="1" spc="-300" dirty="0" smtClean="0">
                <a:latin typeface="Times New Roman" pitchFamily="18" charset="0"/>
                <a:ea typeface="標楷體" pitchFamily="65" charset="-120"/>
              </a:rPr>
              <a:t>：</a:t>
            </a:r>
            <a:endParaRPr lang="en-US" altLang="zh-TW" sz="3200" b="1" spc="-300" dirty="0" smtClean="0">
              <a:latin typeface="Times New Roman" pitchFamily="18" charset="0"/>
              <a:ea typeface="標楷體" pitchFamily="65" charset="-120"/>
            </a:endParaRPr>
          </a:p>
          <a:p>
            <a:pPr marL="457200" lvl="1" indent="0" eaLnBrk="1" hangingPunct="1">
              <a:lnSpc>
                <a:spcPts val="3600"/>
              </a:lnSpc>
              <a:spcBef>
                <a:spcPts val="0"/>
              </a:spcBef>
              <a:buNone/>
            </a:pPr>
            <a:r>
              <a:rPr lang="zh-TW" altLang="en-US" sz="3200" b="1" spc="-300" dirty="0">
                <a:latin typeface="Times New Roman" pitchFamily="18" charset="0"/>
                <a:ea typeface="標楷體" pitchFamily="65" charset="-120"/>
              </a:rPr>
              <a:t> </a:t>
            </a:r>
            <a:r>
              <a:rPr lang="zh-TW" altLang="en-US" sz="3200" b="1" spc="-300" dirty="0" smtClean="0">
                <a:latin typeface="Times New Roman" pitchFamily="18" charset="0"/>
                <a:ea typeface="標楷體" pitchFamily="65" charset="-120"/>
              </a:rPr>
              <a:t>     許多</a:t>
            </a:r>
            <a:r>
              <a:rPr lang="zh-TW" altLang="en-US" sz="3200" b="1" spc="-300" dirty="0">
                <a:latin typeface="Times New Roman" pitchFamily="18" charset="0"/>
                <a:ea typeface="標楷體" pitchFamily="65" charset="-120"/>
              </a:rPr>
              <a:t>民間團體定期監督媒體</a:t>
            </a:r>
            <a:r>
              <a:rPr lang="zh-TW" altLang="en-US" sz="3200" b="1" spc="-300" dirty="0" smtClean="0">
                <a:latin typeface="Times New Roman" pitchFamily="18" charset="0"/>
                <a:ea typeface="標楷體" pitchFamily="65" charset="-120"/>
              </a:rPr>
              <a:t>報導 內容，</a:t>
            </a:r>
            <a:endParaRPr lang="en-US" altLang="zh-TW" sz="3200" b="1" spc="-300" dirty="0" smtClean="0">
              <a:latin typeface="Times New Roman" pitchFamily="18" charset="0"/>
              <a:ea typeface="標楷體" pitchFamily="65" charset="-120"/>
            </a:endParaRPr>
          </a:p>
          <a:p>
            <a:pPr marL="457200" lvl="1" indent="0" eaLnBrk="1" hangingPunct="1">
              <a:lnSpc>
                <a:spcPts val="3600"/>
              </a:lnSpc>
              <a:spcBef>
                <a:spcPts val="0"/>
              </a:spcBef>
              <a:buNone/>
            </a:pPr>
            <a:r>
              <a:rPr lang="zh-TW" altLang="en-US" sz="3200" b="1" spc="-300" dirty="0">
                <a:latin typeface="Times New Roman" pitchFamily="18" charset="0"/>
                <a:ea typeface="標楷體" pitchFamily="65" charset="-120"/>
              </a:rPr>
              <a:t> </a:t>
            </a:r>
            <a:r>
              <a:rPr lang="zh-TW" altLang="en-US" sz="3200" b="1" spc="-300" dirty="0" smtClean="0">
                <a:latin typeface="Times New Roman" pitchFamily="18" charset="0"/>
                <a:ea typeface="標楷體" pitchFamily="65" charset="-120"/>
              </a:rPr>
              <a:t>    並</a:t>
            </a:r>
            <a:r>
              <a:rPr lang="zh-TW" altLang="en-US" sz="3200" b="1" spc="-300" dirty="0">
                <a:latin typeface="Times New Roman" pitchFamily="18" charset="0"/>
                <a:ea typeface="標楷體" pitchFamily="65" charset="-120"/>
              </a:rPr>
              <a:t>對不合適之內容加以批判</a:t>
            </a:r>
            <a:r>
              <a:rPr lang="zh-TW" altLang="en-US" sz="3200" b="1" spc="-300" dirty="0" smtClean="0">
                <a:latin typeface="Times New Roman" pitchFamily="18" charset="0"/>
                <a:ea typeface="標楷體" pitchFamily="65" charset="-120"/>
              </a:rPr>
              <a:t>，</a:t>
            </a:r>
            <a:endParaRPr lang="en-US" altLang="zh-TW" sz="3200" b="1" spc="-300" dirty="0" smtClean="0">
              <a:latin typeface="Times New Roman" pitchFamily="18" charset="0"/>
              <a:ea typeface="標楷體" pitchFamily="65" charset="-120"/>
            </a:endParaRPr>
          </a:p>
          <a:p>
            <a:pPr marL="457200" lvl="1" indent="0" eaLnBrk="1" hangingPunct="1">
              <a:lnSpc>
                <a:spcPts val="3600"/>
              </a:lnSpc>
              <a:spcBef>
                <a:spcPts val="0"/>
              </a:spcBef>
              <a:buNone/>
            </a:pPr>
            <a:r>
              <a:rPr lang="zh-TW" altLang="en-US" sz="3200" b="1" spc="-300" dirty="0">
                <a:latin typeface="Times New Roman" pitchFamily="18" charset="0"/>
                <a:ea typeface="標楷體" pitchFamily="65" charset="-120"/>
              </a:rPr>
              <a:t> </a:t>
            </a:r>
            <a:r>
              <a:rPr lang="zh-TW" altLang="en-US" sz="3200" b="1" spc="-300" dirty="0" smtClean="0">
                <a:latin typeface="Times New Roman" pitchFamily="18" charset="0"/>
                <a:ea typeface="標楷體" pitchFamily="65" charset="-120"/>
              </a:rPr>
              <a:t>   </a:t>
            </a:r>
            <a:r>
              <a:rPr lang="en-US" altLang="zh-TW" sz="3200" b="1" spc="-300" dirty="0" smtClean="0">
                <a:latin typeface="Times New Roman" pitchFamily="18" charset="0"/>
                <a:ea typeface="標楷體" pitchFamily="65" charset="-120"/>
              </a:rPr>
              <a:t>【</a:t>
            </a:r>
            <a:r>
              <a:rPr lang="zh-TW" altLang="en-US" sz="3200" b="1" spc="-300" dirty="0" smtClean="0">
                <a:latin typeface="Times New Roman" pitchFamily="18" charset="0"/>
                <a:ea typeface="標楷體" pitchFamily="65" charset="-120"/>
              </a:rPr>
              <a:t>例</a:t>
            </a:r>
            <a:r>
              <a:rPr lang="en-US" altLang="zh-TW" sz="3200" b="1" spc="-300" dirty="0" smtClean="0">
                <a:latin typeface="Times New Roman" pitchFamily="18" charset="0"/>
                <a:ea typeface="標楷體" pitchFamily="65" charset="-120"/>
              </a:rPr>
              <a:t>】</a:t>
            </a:r>
            <a:r>
              <a:rPr lang="zh-TW" altLang="en-US" sz="3200" b="1" spc="-300" dirty="0" smtClean="0">
                <a:latin typeface="Times New Roman" pitchFamily="18" charset="0"/>
                <a:ea typeface="標楷體" pitchFamily="65" charset="-120"/>
              </a:rPr>
              <a:t>閱</a:t>
            </a:r>
            <a:r>
              <a:rPr lang="zh-TW" altLang="en-US" sz="3200" b="1" spc="-300" dirty="0">
                <a:latin typeface="Times New Roman" pitchFamily="18" charset="0"/>
                <a:ea typeface="標楷體" pitchFamily="65" charset="-120"/>
              </a:rPr>
              <a:t>聽</a:t>
            </a:r>
            <a:r>
              <a:rPr lang="zh-TW" altLang="en-US" sz="3200" b="1" spc="-300" dirty="0" smtClean="0">
                <a:latin typeface="Times New Roman" pitchFamily="18" charset="0"/>
                <a:ea typeface="標楷體" pitchFamily="65" charset="-120"/>
              </a:rPr>
              <a:t>人監督</a:t>
            </a:r>
            <a:r>
              <a:rPr lang="zh-TW" altLang="en-US" sz="3200" b="1" spc="-300" dirty="0">
                <a:latin typeface="Times New Roman" pitchFamily="18" charset="0"/>
                <a:ea typeface="標楷體" pitchFamily="65" charset="-120"/>
              </a:rPr>
              <a:t>媒體聯盟</a:t>
            </a:r>
            <a:r>
              <a:rPr lang="zh-TW" altLang="en-US" sz="3200" b="1" spc="-300" dirty="0" smtClean="0">
                <a:latin typeface="Times New Roman" pitchFamily="18" charset="0"/>
                <a:ea typeface="標楷體" pitchFamily="65" charset="-120"/>
              </a:rPr>
              <a:t>、</a:t>
            </a:r>
            <a:endParaRPr lang="en-US" altLang="zh-TW" sz="3200" b="1" spc="-300" dirty="0" smtClean="0">
              <a:latin typeface="Times New Roman" pitchFamily="18" charset="0"/>
              <a:ea typeface="標楷體" pitchFamily="65" charset="-120"/>
            </a:endParaRPr>
          </a:p>
          <a:p>
            <a:pPr marL="457200" lvl="1" indent="0" eaLnBrk="1" hangingPunct="1">
              <a:lnSpc>
                <a:spcPts val="3600"/>
              </a:lnSpc>
              <a:spcBef>
                <a:spcPts val="0"/>
              </a:spcBef>
              <a:buNone/>
            </a:pPr>
            <a:r>
              <a:rPr lang="zh-TW" altLang="en-US" sz="3200" b="1" spc="-300" dirty="0">
                <a:latin typeface="Times New Roman" pitchFamily="18" charset="0"/>
                <a:ea typeface="標楷體" pitchFamily="65" charset="-120"/>
              </a:rPr>
              <a:t> </a:t>
            </a:r>
            <a:r>
              <a:rPr lang="zh-TW" altLang="en-US" sz="3200" b="1" spc="-300" dirty="0" smtClean="0">
                <a:latin typeface="Times New Roman" pitchFamily="18" charset="0"/>
                <a:ea typeface="標楷體" pitchFamily="65" charset="-120"/>
              </a:rPr>
              <a:t>                      媒體</a:t>
            </a:r>
            <a:r>
              <a:rPr lang="zh-TW" altLang="en-US" sz="3200" b="1" spc="-300" dirty="0">
                <a:latin typeface="Times New Roman" pitchFamily="18" charset="0"/>
                <a:ea typeface="標楷體" pitchFamily="65" charset="-120"/>
              </a:rPr>
              <a:t>改造學社</a:t>
            </a:r>
            <a:r>
              <a:rPr lang="zh-TW" altLang="en-US" sz="3200" b="1" spc="-300" dirty="0" smtClean="0">
                <a:latin typeface="Times New Roman" pitchFamily="18" charset="0"/>
                <a:ea typeface="標楷體" pitchFamily="65" charset="-120"/>
              </a:rPr>
              <a:t>、</a:t>
            </a:r>
            <a:endParaRPr lang="en-US" altLang="zh-TW" sz="3200" b="1" spc="-300" dirty="0" smtClean="0">
              <a:latin typeface="Times New Roman" pitchFamily="18" charset="0"/>
              <a:ea typeface="標楷體" pitchFamily="65" charset="-120"/>
            </a:endParaRPr>
          </a:p>
          <a:p>
            <a:pPr marL="457200" lvl="1" indent="0" eaLnBrk="1" hangingPunct="1">
              <a:lnSpc>
                <a:spcPts val="3600"/>
              </a:lnSpc>
              <a:spcBef>
                <a:spcPts val="0"/>
              </a:spcBef>
              <a:buNone/>
            </a:pPr>
            <a:r>
              <a:rPr lang="zh-TW" altLang="en-US" sz="3200" b="1" spc="-300" dirty="0">
                <a:latin typeface="Times New Roman" pitchFamily="18" charset="0"/>
                <a:ea typeface="標楷體" pitchFamily="65" charset="-120"/>
              </a:rPr>
              <a:t> </a:t>
            </a:r>
            <a:r>
              <a:rPr lang="zh-TW" altLang="en-US" sz="3200" b="1" spc="-300" dirty="0" smtClean="0">
                <a:latin typeface="Times New Roman" pitchFamily="18" charset="0"/>
                <a:ea typeface="標楷體" pitchFamily="65" charset="-120"/>
              </a:rPr>
              <a:t>                       媒體</a:t>
            </a:r>
            <a:r>
              <a:rPr lang="zh-TW" altLang="en-US" sz="3200" b="1" spc="-300" dirty="0">
                <a:latin typeface="Times New Roman" pitchFamily="18" charset="0"/>
                <a:ea typeface="標楷體" pitchFamily="65" charset="-120"/>
              </a:rPr>
              <a:t>公民行動網等。</a:t>
            </a:r>
          </a:p>
        </p:txBody>
      </p:sp>
      <p:sp>
        <p:nvSpPr>
          <p:cNvPr id="8" name="文字方塊 7"/>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p.132</a:t>
            </a:r>
            <a:endParaRPr lang="zh-TW" altLang="en-US" sz="3200" b="1" dirty="0">
              <a:solidFill>
                <a:schemeClr val="bg1"/>
              </a:solidFill>
            </a:endParaRPr>
          </a:p>
        </p:txBody>
      </p:sp>
      <p:sp>
        <p:nvSpPr>
          <p:cNvPr id="6" name="文字方塊 5"/>
          <p:cNvSpPr txBox="1"/>
          <p:nvPr/>
        </p:nvSpPr>
        <p:spPr>
          <a:xfrm>
            <a:off x="707444" y="1268760"/>
            <a:ext cx="4152588" cy="584775"/>
          </a:xfrm>
          <a:prstGeom prst="rect">
            <a:avLst/>
          </a:prstGeom>
          <a:noFill/>
          <a:ln>
            <a:solidFill>
              <a:srgbClr val="660066"/>
            </a:solidFill>
            <a:prstDash val="dash"/>
          </a:ln>
        </p:spPr>
        <p:txBody>
          <a:bodyPr wrap="square" rtlCol="0">
            <a:spAutoFit/>
          </a:bodyPr>
          <a:lstStyle/>
          <a:p>
            <a:pPr marL="0" lvl="1"/>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660066"/>
                </a:solidFill>
                <a:latin typeface="Times New Roman" pitchFamily="18" charset="0"/>
                <a:ea typeface="標楷體" pitchFamily="65" charset="-120"/>
              </a:rPr>
              <a:t>二</a:t>
            </a:r>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660066"/>
                </a:solidFill>
                <a:latin typeface="Times New Roman" pitchFamily="18" charset="0"/>
                <a:ea typeface="標楷體" pitchFamily="65" charset="-120"/>
              </a:rPr>
              <a:t>健全媒體的外在監督</a:t>
            </a:r>
            <a:endParaRPr lang="zh-TW" altLang="en-US" sz="3200" b="1" spc="-300" dirty="0">
              <a:solidFill>
                <a:srgbClr val="660066"/>
              </a:solidFill>
              <a:latin typeface="Times New Roman" pitchFamily="18" charset="0"/>
              <a:ea typeface="標楷體" pitchFamily="65" charset="-120"/>
            </a:endParaRPr>
          </a:p>
        </p:txBody>
      </p:sp>
      <p:sp>
        <p:nvSpPr>
          <p:cNvPr id="9" name="矩形 8"/>
          <p:cNvSpPr/>
          <p:nvPr/>
        </p:nvSpPr>
        <p:spPr>
          <a:xfrm>
            <a:off x="774081" y="260648"/>
            <a:ext cx="2285751"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媒體監督</a:t>
            </a:r>
          </a:p>
        </p:txBody>
      </p:sp>
    </p:spTree>
    <p:extLst>
      <p:ext uri="{BB962C8B-B14F-4D97-AF65-F5344CB8AC3E}">
        <p14:creationId xmlns="" xmlns:p14="http://schemas.microsoft.com/office/powerpoint/2010/main" val="701948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p:cNvSpPr>
            <a:spLocks noGrp="1"/>
          </p:cNvSpPr>
          <p:nvPr>
            <p:ph type="title"/>
          </p:nvPr>
        </p:nvSpPr>
        <p:spPr>
          <a:xfrm>
            <a:off x="457200" y="53975"/>
            <a:ext cx="8229600" cy="1143000"/>
          </a:xfrm>
        </p:spPr>
        <p:txBody>
          <a:bodyPr/>
          <a:lstStyle/>
          <a:p>
            <a:r>
              <a:rPr lang="zh-TW" altLang="en-US" sz="4600" b="1" smtClean="0">
                <a:solidFill>
                  <a:srgbClr val="FF6600"/>
                </a:solidFill>
              </a:rPr>
              <a:t>有此一說：新聞專業倫理</a:t>
            </a:r>
          </a:p>
        </p:txBody>
      </p:sp>
      <p:graphicFrame>
        <p:nvGraphicFramePr>
          <p:cNvPr id="58397" name="Group 29"/>
          <p:cNvGraphicFramePr>
            <a:graphicFrameLocks noGrp="1"/>
          </p:cNvGraphicFramePr>
          <p:nvPr>
            <p:ph idx="1"/>
          </p:nvPr>
        </p:nvGraphicFramePr>
        <p:xfrm>
          <a:off x="250825" y="1141413"/>
          <a:ext cx="8642350" cy="5242248"/>
        </p:xfrm>
        <a:graphic>
          <a:graphicData uri="http://schemas.openxmlformats.org/drawingml/2006/table">
            <a:tbl>
              <a:tblPr/>
              <a:tblGrid>
                <a:gridCol w="1698625"/>
                <a:gridCol w="6943725"/>
              </a:tblGrid>
              <a:tr h="5180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chemeClr val="tx1"/>
                          </a:solidFill>
                          <a:effectLst/>
                          <a:latin typeface="Times New Roman" pitchFamily="18" charset="0"/>
                          <a:ea typeface="標楷體" pitchFamily="65" charset="-120"/>
                        </a:rPr>
                        <a:t>原則</a:t>
                      </a:r>
                    </a:p>
                  </a:txBody>
                  <a:tcPr marT="45694" marB="4569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chemeClr val="tx1"/>
                          </a:solidFill>
                          <a:effectLst/>
                          <a:latin typeface="Times New Roman" pitchFamily="18" charset="0"/>
                          <a:ea typeface="標楷體" pitchFamily="65" charset="-120"/>
                        </a:rPr>
                        <a:t>內涵</a:t>
                      </a:r>
                    </a:p>
                  </a:txBody>
                  <a:tcPr marT="45694" marB="4569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r>
              <a:tr h="5180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chemeClr val="tx1"/>
                          </a:solidFill>
                          <a:effectLst/>
                          <a:latin typeface="Times New Roman" pitchFamily="18" charset="0"/>
                          <a:ea typeface="標楷體" pitchFamily="65" charset="-120"/>
                        </a:rPr>
                        <a:t>獨立自主</a:t>
                      </a:r>
                    </a:p>
                  </a:txBody>
                  <a:tcPr marT="45694" marB="4569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00"/>
                          </a:solidFill>
                          <a:effectLst/>
                          <a:latin typeface="Times New Roman" pitchFamily="18" charset="0"/>
                          <a:ea typeface="標楷體" pitchFamily="65" charset="-120"/>
                        </a:rPr>
                        <a:t>應抗拒政府、老闆或其他勢力的威脅利誘</a:t>
                      </a:r>
                    </a:p>
                  </a:txBody>
                  <a:tcPr marT="45694" marB="4569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4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chemeClr val="tx1"/>
                          </a:solidFill>
                          <a:effectLst/>
                          <a:latin typeface="Times New Roman" pitchFamily="18" charset="0"/>
                          <a:ea typeface="標楷體" pitchFamily="65" charset="-120"/>
                        </a:rPr>
                        <a:t>揭露真相</a:t>
                      </a:r>
                    </a:p>
                  </a:txBody>
                  <a:tcPr marT="45694" marB="4569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00"/>
                          </a:solidFill>
                          <a:effectLst/>
                          <a:latin typeface="Times New Roman" pitchFamily="18" charset="0"/>
                          <a:ea typeface="標楷體" pitchFamily="65" charset="-120"/>
                        </a:rPr>
                        <a:t>應嚴謹查證和報導事實，不可扭曲或掩蓋真相，也不得以片段取財、煽情、誇大、討好等手法進行報導或評論</a:t>
                      </a:r>
                    </a:p>
                  </a:txBody>
                  <a:tcPr marT="45694" marB="4569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chemeClr val="tx1"/>
                          </a:solidFill>
                          <a:effectLst/>
                          <a:latin typeface="Times New Roman" pitchFamily="18" charset="0"/>
                          <a:ea typeface="標楷體" pitchFamily="65" charset="-120"/>
                        </a:rPr>
                        <a:t>尊重多元</a:t>
                      </a:r>
                    </a:p>
                  </a:txBody>
                  <a:tcPr marT="45694" marB="4569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00"/>
                          </a:solidFill>
                          <a:effectLst/>
                          <a:latin typeface="Times New Roman" pitchFamily="18" charset="0"/>
                          <a:ea typeface="標楷體" pitchFamily="65" charset="-120"/>
                        </a:rPr>
                        <a:t>不可散播對種族、膚色、宗教、性別、性傾向及身心障礙等弱勢者的歧視</a:t>
                      </a:r>
                    </a:p>
                  </a:txBody>
                  <a:tcPr marT="45694" marB="4569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chemeClr val="tx1"/>
                          </a:solidFill>
                          <a:effectLst/>
                          <a:latin typeface="Times New Roman" pitchFamily="18" charset="0"/>
                          <a:ea typeface="標楷體" pitchFamily="65" charset="-120"/>
                        </a:rPr>
                        <a:t>尊重隱私</a:t>
                      </a:r>
                    </a:p>
                  </a:txBody>
                  <a:tcPr marT="45694" marB="4569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00"/>
                          </a:solidFill>
                          <a:effectLst/>
                          <a:latin typeface="Times New Roman" pitchFamily="18" charset="0"/>
                          <a:ea typeface="標楷體" pitchFamily="65" charset="-120"/>
                        </a:rPr>
                        <a:t>除非涉及公共利益，否則應尊重新聞當事人的隱私權，不可侵擾</a:t>
                      </a:r>
                    </a:p>
                  </a:txBody>
                  <a:tcPr marT="45694" marB="4569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chemeClr val="tx1"/>
                          </a:solidFill>
                          <a:effectLst/>
                          <a:latin typeface="Times New Roman" pitchFamily="18" charset="0"/>
                          <a:ea typeface="標楷體" pitchFamily="65" charset="-120"/>
                        </a:rPr>
                        <a:t>利益迴避</a:t>
                      </a:r>
                    </a:p>
                  </a:txBody>
                  <a:tcPr marT="45694" marB="4569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00"/>
                          </a:solidFill>
                          <a:effectLst/>
                          <a:latin typeface="Times New Roman" pitchFamily="18" charset="0"/>
                          <a:ea typeface="標楷體" pitchFamily="65" charset="-120"/>
                        </a:rPr>
                        <a:t>不可假藉工作之便牟取私利，不得擔任政治職務，不得帶職參選或助選</a:t>
                      </a:r>
                    </a:p>
                  </a:txBody>
                  <a:tcPr marT="45694" marB="4569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p:cNvSpPr>
            <a:spLocks noGrp="1"/>
          </p:cNvSpPr>
          <p:nvPr>
            <p:ph type="title"/>
          </p:nvPr>
        </p:nvSpPr>
        <p:spPr/>
        <p:txBody>
          <a:bodyPr/>
          <a:lstStyle/>
          <a:p>
            <a:r>
              <a:rPr lang="zh-TW" altLang="en-US" b="1" smtClean="0">
                <a:solidFill>
                  <a:srgbClr val="FF6600"/>
                </a:solidFill>
              </a:rPr>
              <a:t>有此一說：網路公民媒體的功能</a:t>
            </a:r>
          </a:p>
        </p:txBody>
      </p:sp>
      <p:graphicFrame>
        <p:nvGraphicFramePr>
          <p:cNvPr id="65559" name="Group 23"/>
          <p:cNvGraphicFramePr>
            <a:graphicFrameLocks noGrp="1"/>
          </p:cNvGraphicFramePr>
          <p:nvPr/>
        </p:nvGraphicFramePr>
        <p:xfrm>
          <a:off x="250825" y="1684338"/>
          <a:ext cx="8496300" cy="3830638"/>
        </p:xfrm>
        <a:graphic>
          <a:graphicData uri="http://schemas.openxmlformats.org/drawingml/2006/table">
            <a:tbl>
              <a:tblPr/>
              <a:tblGrid>
                <a:gridCol w="1992313"/>
                <a:gridCol w="6503987"/>
              </a:tblGrid>
              <a:tr h="1079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chemeClr val="tx1"/>
                          </a:solidFill>
                          <a:effectLst/>
                          <a:latin typeface="標楷體" pitchFamily="65" charset="-120"/>
                          <a:ea typeface="標楷體" pitchFamily="65" charset="-120"/>
                        </a:rPr>
                        <a:t>分享經驗</a:t>
                      </a:r>
                    </a:p>
                  </a:txBody>
                  <a:tcPr marL="91433" marR="9143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chemeClr val="tx1"/>
                          </a:solidFill>
                          <a:effectLst/>
                          <a:latin typeface="標楷體" pitchFamily="65" charset="-120"/>
                          <a:ea typeface="標楷體" pitchFamily="65" charset="-120"/>
                        </a:rPr>
                        <a:t>所有人都能架設網站傳播自己的訊息和觀點</a:t>
                      </a:r>
                      <a:endParaRPr kumimoji="0" lang="zh-TW" altLang="en-US" sz="2800" b="1" i="0" u="none" strike="noStrike" cap="none" normalizeH="0" baseline="0" smtClean="0">
                        <a:ln>
                          <a:noFill/>
                        </a:ln>
                        <a:solidFill>
                          <a:schemeClr val="tx1"/>
                        </a:solidFill>
                        <a:effectLst/>
                        <a:latin typeface="Calibri" pitchFamily="34" charset="0"/>
                        <a:ea typeface="新細明體" pitchFamily="18" charset="-120"/>
                      </a:endParaRPr>
                    </a:p>
                  </a:txBody>
                  <a:tcPr marL="91433" marR="9143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chemeClr val="tx1"/>
                          </a:solidFill>
                          <a:effectLst/>
                          <a:latin typeface="標楷體" pitchFamily="65" charset="-120"/>
                          <a:ea typeface="標楷體" pitchFamily="65" charset="-120"/>
                        </a:rPr>
                        <a:t>傳播訊息</a:t>
                      </a:r>
                    </a:p>
                  </a:txBody>
                  <a:tcPr marL="91433" marR="9143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chemeClr val="tx1"/>
                          </a:solidFill>
                          <a:effectLst/>
                          <a:latin typeface="標楷體" pitchFamily="65" charset="-120"/>
                          <a:ea typeface="標楷體" pitchFamily="65" charset="-120"/>
                        </a:rPr>
                        <a:t>可匯聚成綿密的傳播網路，傳送大眾媒體忽略或漠視的新聞</a:t>
                      </a:r>
                      <a:endParaRPr kumimoji="0" lang="zh-TW" altLang="en-US" sz="2800" b="0" i="0" u="none" strike="noStrike" cap="none" normalizeH="0" baseline="0" smtClean="0">
                        <a:ln>
                          <a:noFill/>
                        </a:ln>
                        <a:solidFill>
                          <a:schemeClr val="tx1"/>
                        </a:solidFill>
                        <a:effectLst/>
                        <a:latin typeface="Calibri" pitchFamily="34" charset="0"/>
                        <a:ea typeface="新細明體" pitchFamily="18" charset="-120"/>
                      </a:endParaRPr>
                    </a:p>
                  </a:txBody>
                  <a:tcPr marL="91433" marR="9143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chemeClr val="tx1"/>
                          </a:solidFill>
                          <a:effectLst/>
                          <a:latin typeface="標楷體" pitchFamily="65" charset="-120"/>
                          <a:ea typeface="標楷體" pitchFamily="65" charset="-120"/>
                        </a:rPr>
                        <a:t>監督媒體</a:t>
                      </a:r>
                    </a:p>
                  </a:txBody>
                  <a:tcPr marL="91433" marR="9143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chemeClr val="tx1"/>
                          </a:solidFill>
                          <a:effectLst/>
                          <a:latin typeface="標楷體" pitchFamily="65" charset="-120"/>
                          <a:ea typeface="標楷體" pitchFamily="65" charset="-120"/>
                        </a:rPr>
                        <a:t>能以集體力量糾正大眾媒體的不當報導</a:t>
                      </a:r>
                      <a:endParaRPr kumimoji="0" lang="zh-TW" altLang="en-US" sz="2800" b="0" i="0" u="none" strike="noStrike" cap="none" normalizeH="0" baseline="0" smtClean="0">
                        <a:ln>
                          <a:noFill/>
                        </a:ln>
                        <a:solidFill>
                          <a:schemeClr val="tx1"/>
                        </a:solidFill>
                        <a:effectLst/>
                        <a:latin typeface="Calibri" pitchFamily="34" charset="0"/>
                        <a:ea typeface="新細明體" pitchFamily="18" charset="-120"/>
                      </a:endParaRPr>
                    </a:p>
                  </a:txBody>
                  <a:tcPr marL="91433" marR="9143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chemeClr val="tx1"/>
                          </a:solidFill>
                          <a:effectLst/>
                          <a:latin typeface="標楷體" pitchFamily="65" charset="-120"/>
                          <a:ea typeface="標楷體" pitchFamily="65" charset="-120"/>
                        </a:rPr>
                        <a:t>推展行動</a:t>
                      </a:r>
                    </a:p>
                  </a:txBody>
                  <a:tcPr marL="91433" marR="9143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chemeClr val="tx1"/>
                          </a:solidFill>
                          <a:effectLst/>
                          <a:latin typeface="標楷體" pitchFamily="65" charset="-120"/>
                          <a:ea typeface="標楷體" pitchFamily="65" charset="-120"/>
                        </a:rPr>
                        <a:t>網友的群體力量，更能推展社會議題，與實體社會的社會運動相呼應</a:t>
                      </a:r>
                      <a:endParaRPr kumimoji="0" lang="zh-TW" altLang="en-US" sz="2800" b="0" i="0" u="none" strike="noStrike" cap="none" normalizeH="0" baseline="0" smtClean="0">
                        <a:ln>
                          <a:noFill/>
                        </a:ln>
                        <a:solidFill>
                          <a:schemeClr val="tx1"/>
                        </a:solidFill>
                        <a:effectLst/>
                        <a:latin typeface="Calibri" pitchFamily="34" charset="0"/>
                        <a:ea typeface="新細明體" pitchFamily="18" charset="-120"/>
                      </a:endParaRPr>
                    </a:p>
                  </a:txBody>
                  <a:tcPr marL="91433" marR="9143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標題 1"/>
          <p:cNvSpPr>
            <a:spLocks noGrp="1"/>
          </p:cNvSpPr>
          <p:nvPr>
            <p:ph type="title"/>
          </p:nvPr>
        </p:nvSpPr>
        <p:spPr/>
        <p:txBody>
          <a:bodyPr/>
          <a:lstStyle/>
          <a:p>
            <a:r>
              <a:rPr lang="zh-TW" altLang="en-US" sz="4600" b="1" smtClean="0">
                <a:solidFill>
                  <a:srgbClr val="FF6600"/>
                </a:solidFill>
              </a:rPr>
              <a:t>有此一說：媒體素養教育</a:t>
            </a:r>
            <a:endParaRPr lang="zh-TW" altLang="en-US" sz="4600" smtClean="0">
              <a:solidFill>
                <a:srgbClr val="FF6600"/>
              </a:solidFill>
            </a:endParaRPr>
          </a:p>
        </p:txBody>
      </p:sp>
      <p:graphicFrame>
        <p:nvGraphicFramePr>
          <p:cNvPr id="66580" name="Group 20"/>
          <p:cNvGraphicFramePr>
            <a:graphicFrameLocks noGrp="1"/>
          </p:cNvGraphicFramePr>
          <p:nvPr>
            <p:ph idx="1"/>
          </p:nvPr>
        </p:nvGraphicFramePr>
        <p:xfrm>
          <a:off x="457200" y="1585913"/>
          <a:ext cx="8229600" cy="4148137"/>
        </p:xfrm>
        <a:graphic>
          <a:graphicData uri="http://schemas.openxmlformats.org/drawingml/2006/table">
            <a:tbl>
              <a:tblPr/>
              <a:tblGrid>
                <a:gridCol w="1019175"/>
                <a:gridCol w="7210425"/>
              </a:tblGrid>
              <a:tr h="55094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chemeClr val="tx1"/>
                          </a:solidFill>
                          <a:effectLst/>
                          <a:latin typeface="Times New Roman" pitchFamily="18" charset="0"/>
                          <a:ea typeface="標楷體" pitchFamily="65" charset="-120"/>
                        </a:rPr>
                        <a:t>對象</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chemeClr val="tx1"/>
                          </a:solidFill>
                          <a:effectLst/>
                          <a:latin typeface="Times New Roman" pitchFamily="18" charset="0"/>
                          <a:ea typeface="標楷體" pitchFamily="65" charset="-120"/>
                        </a:rPr>
                        <a:t>全體公民</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r>
              <a:tr h="51823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rPr>
                        <a:t>目標</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00"/>
                          </a:solidFill>
                          <a:effectLst/>
                          <a:latin typeface="Times New Roman" pitchFamily="18" charset="0"/>
                          <a:ea typeface="標楷體" pitchFamily="65" charset="-120"/>
                        </a:rPr>
                        <a:t>培養全民具備思辨、批判與產製資訊的能力</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895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rPr>
                        <a:t>內涵</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855"/>
                    </a:solidFill>
                  </a:tcPr>
                </a:tc>
                <a:tc>
                  <a:txBody>
                    <a:bodyPr/>
                    <a:lstStyle/>
                    <a:p>
                      <a:pPr marL="266700" marR="0" lvl="0" indent="-266700" algn="just"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rgbClr val="C00000"/>
                          </a:solidFill>
                          <a:effectLst/>
                          <a:latin typeface="Times New Roman" pitchFamily="18" charset="0"/>
                          <a:ea typeface="標楷體" pitchFamily="65" charset="-120"/>
                        </a:rPr>
                        <a:t> 1.</a:t>
                      </a:r>
                      <a:r>
                        <a:rPr kumimoji="0" lang="zh-TW" altLang="en-US" sz="2800" b="1" i="0" u="none" strike="noStrike" cap="none" normalizeH="0" baseline="0" dirty="0" smtClean="0">
                          <a:ln>
                            <a:noFill/>
                          </a:ln>
                          <a:solidFill>
                            <a:srgbClr val="C00000"/>
                          </a:solidFill>
                          <a:effectLst/>
                          <a:latin typeface="Times New Roman" pitchFamily="18" charset="0"/>
                          <a:ea typeface="標楷體" pitchFamily="65" charset="-120"/>
                        </a:rPr>
                        <a:t>具備判斷意識：</a:t>
                      </a:r>
                      <a:r>
                        <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rPr>
                        <a:t>更能作出批判，建立正確</a:t>
                      </a:r>
                      <a:endParaRPr kumimoji="0" lang="en-US" altLang="zh-TW" sz="2800" b="1" i="0" u="none" strike="noStrike" cap="none" normalizeH="0" baseline="0" dirty="0" smtClean="0">
                        <a:ln>
                          <a:noFill/>
                        </a:ln>
                        <a:solidFill>
                          <a:srgbClr val="000000"/>
                        </a:solidFill>
                        <a:effectLst/>
                        <a:latin typeface="Times New Roman" pitchFamily="18" charset="0"/>
                        <a:ea typeface="標楷體" pitchFamily="65" charset="-120"/>
                      </a:endParaRPr>
                    </a:p>
                    <a:p>
                      <a:pPr marL="266700" marR="0" lvl="0" indent="-266700" algn="just"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rgbClr val="000000"/>
                          </a:solidFill>
                          <a:effectLst/>
                          <a:latin typeface="Times New Roman" pitchFamily="18" charset="0"/>
                          <a:ea typeface="標楷體" pitchFamily="65" charset="-120"/>
                        </a:rPr>
                        <a:t>  </a:t>
                      </a:r>
                      <a:r>
                        <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rPr>
                        <a:t>  價值觀</a:t>
                      </a:r>
                      <a:endParaRPr kumimoji="0" lang="en-US" altLang="zh-TW" sz="2800" b="1" i="0" u="none" strike="noStrike" cap="none" normalizeH="0" baseline="0" dirty="0" smtClean="0">
                        <a:ln>
                          <a:noFill/>
                        </a:ln>
                        <a:solidFill>
                          <a:srgbClr val="000000"/>
                        </a:solidFill>
                        <a:effectLst/>
                        <a:latin typeface="Times New Roman" pitchFamily="18" charset="0"/>
                        <a:ea typeface="標楷體" pitchFamily="65" charset="-120"/>
                      </a:endParaRPr>
                    </a:p>
                    <a:p>
                      <a:pPr marL="266700" marR="0" lvl="0" indent="-266700" algn="just"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rgbClr val="C00000"/>
                          </a:solidFill>
                          <a:effectLst/>
                          <a:latin typeface="Times New Roman" pitchFamily="18" charset="0"/>
                          <a:ea typeface="標楷體" pitchFamily="65" charset="-120"/>
                        </a:rPr>
                        <a:t> 2.</a:t>
                      </a:r>
                      <a:r>
                        <a:rPr kumimoji="0" lang="zh-TW" altLang="en-US" sz="2800" b="1" i="0" u="none" strike="noStrike" cap="none" normalizeH="0" baseline="0" dirty="0" smtClean="0">
                          <a:ln>
                            <a:noFill/>
                          </a:ln>
                          <a:solidFill>
                            <a:srgbClr val="C00000"/>
                          </a:solidFill>
                          <a:effectLst/>
                          <a:latin typeface="Times New Roman" pitchFamily="18" charset="0"/>
                          <a:ea typeface="標楷體" pitchFamily="65" charset="-120"/>
                        </a:rPr>
                        <a:t>擁有自主能力：</a:t>
                      </a:r>
                      <a:r>
                        <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rPr>
                        <a:t>透過理性思考與對話，以</a:t>
                      </a:r>
                      <a:endParaRPr kumimoji="0" lang="en-US" altLang="zh-TW" sz="2800" b="1" i="0" u="none" strike="noStrike" cap="none" normalizeH="0" baseline="0" dirty="0" smtClean="0">
                        <a:ln>
                          <a:noFill/>
                        </a:ln>
                        <a:solidFill>
                          <a:srgbClr val="000000"/>
                        </a:solidFill>
                        <a:effectLst/>
                        <a:latin typeface="Times New Roman" pitchFamily="18" charset="0"/>
                        <a:ea typeface="標楷體" pitchFamily="65" charset="-120"/>
                      </a:endParaRPr>
                    </a:p>
                    <a:p>
                      <a:pPr marL="266700" marR="0" lvl="0" indent="-266700" algn="just"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rgbClr val="000000"/>
                          </a:solidFill>
                          <a:effectLst/>
                          <a:latin typeface="Times New Roman" pitchFamily="18" charset="0"/>
                          <a:ea typeface="標楷體" pitchFamily="65" charset="-120"/>
                        </a:rPr>
                        <a:t>    </a:t>
                      </a:r>
                      <a:r>
                        <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rPr>
                        <a:t>影響及督促媒體改善內容</a:t>
                      </a:r>
                      <a:endParaRPr kumimoji="0" lang="en-US" altLang="zh-TW" sz="2800" b="1" i="0" u="none" strike="noStrike" cap="none" normalizeH="0" baseline="0" dirty="0" smtClean="0">
                        <a:ln>
                          <a:noFill/>
                        </a:ln>
                        <a:solidFill>
                          <a:srgbClr val="000000"/>
                        </a:solidFill>
                        <a:effectLst/>
                        <a:latin typeface="Times New Roman" pitchFamily="18" charset="0"/>
                        <a:ea typeface="標楷體" pitchFamily="65" charset="-120"/>
                      </a:endParaRPr>
                    </a:p>
                    <a:p>
                      <a:pPr marL="266700" marR="0" lvl="0" indent="-266700" algn="just"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rgbClr val="C00000"/>
                          </a:solidFill>
                          <a:effectLst/>
                          <a:latin typeface="Times New Roman" pitchFamily="18" charset="0"/>
                          <a:ea typeface="標楷體" pitchFamily="65" charset="-120"/>
                        </a:rPr>
                        <a:t> 3.</a:t>
                      </a:r>
                      <a:r>
                        <a:rPr kumimoji="0" lang="zh-TW" altLang="en-US" sz="2800" b="1" i="0" u="none" strike="noStrike" cap="none" normalizeH="0" baseline="0" dirty="0" smtClean="0">
                          <a:ln>
                            <a:noFill/>
                          </a:ln>
                          <a:solidFill>
                            <a:srgbClr val="C00000"/>
                          </a:solidFill>
                          <a:effectLst/>
                          <a:latin typeface="Times New Roman" pitchFamily="18" charset="0"/>
                          <a:ea typeface="標楷體" pitchFamily="65" charset="-120"/>
                        </a:rPr>
                        <a:t>培養文化創意：</a:t>
                      </a:r>
                      <a:r>
                        <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rPr>
                        <a:t>善用近用權，製播優質節</a:t>
                      </a:r>
                      <a:endParaRPr kumimoji="0" lang="en-US" altLang="zh-TW" sz="2800" b="1" i="0" u="none" strike="noStrike" cap="none" normalizeH="0" baseline="0" dirty="0" smtClean="0">
                        <a:ln>
                          <a:noFill/>
                        </a:ln>
                        <a:solidFill>
                          <a:srgbClr val="000000"/>
                        </a:solidFill>
                        <a:effectLst/>
                        <a:latin typeface="Times New Roman" pitchFamily="18" charset="0"/>
                        <a:ea typeface="標楷體" pitchFamily="65" charset="-120"/>
                      </a:endParaRPr>
                    </a:p>
                    <a:p>
                      <a:pPr marL="266700" marR="0" lvl="0" indent="-266700" algn="just"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rgbClr val="000000"/>
                          </a:solidFill>
                          <a:effectLst/>
                          <a:latin typeface="Times New Roman" pitchFamily="18" charset="0"/>
                          <a:ea typeface="標楷體" pitchFamily="65" charset="-120"/>
                        </a:rPr>
                        <a:t>    </a:t>
                      </a:r>
                      <a:r>
                        <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rPr>
                        <a:t>目，培養公民創意產製能力，落實媒體教育，提升社會文化品質</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2"/>
          <p:cNvSpPr txBox="1">
            <a:spLocks noChangeArrowheads="1"/>
          </p:cNvSpPr>
          <p:nvPr/>
        </p:nvSpPr>
        <p:spPr bwMode="auto">
          <a:xfrm>
            <a:off x="241300" y="1268413"/>
            <a:ext cx="8651180" cy="338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kumimoji="1" sz="3000">
                <a:solidFill>
                  <a:schemeClr val="tx1"/>
                </a:solidFill>
                <a:latin typeface="Arial" charset="0"/>
                <a:ea typeface="新細明體" charset="-120"/>
              </a:defRPr>
            </a:lvl1pPr>
            <a:lvl2pPr marL="742950" indent="-285750" eaLnBrk="0" hangingPunct="0">
              <a:defRPr kumimoji="1" sz="3000">
                <a:solidFill>
                  <a:schemeClr val="tx1"/>
                </a:solidFill>
                <a:latin typeface="Arial" charset="0"/>
                <a:ea typeface="新細明體" charset="-120"/>
              </a:defRPr>
            </a:lvl2pPr>
            <a:lvl3pPr marL="1143000" indent="-228600" eaLnBrk="0" hangingPunct="0">
              <a:defRPr kumimoji="1" sz="3000">
                <a:solidFill>
                  <a:schemeClr val="tx1"/>
                </a:solidFill>
                <a:latin typeface="Arial" charset="0"/>
                <a:ea typeface="新細明體" charset="-120"/>
              </a:defRPr>
            </a:lvl3pPr>
            <a:lvl4pPr marL="1600200" indent="-228600" eaLnBrk="0" hangingPunct="0">
              <a:defRPr kumimoji="1" sz="3000">
                <a:solidFill>
                  <a:schemeClr val="tx1"/>
                </a:solidFill>
                <a:latin typeface="Arial" charset="0"/>
                <a:ea typeface="新細明體" charset="-120"/>
              </a:defRPr>
            </a:lvl4pPr>
            <a:lvl5pPr marL="2057400" indent="-228600" eaLnBrk="0" hangingPunct="0">
              <a:defRPr kumimoji="1" sz="3000">
                <a:solidFill>
                  <a:schemeClr val="tx1"/>
                </a:solidFill>
                <a:latin typeface="Arial" charset="0"/>
                <a:ea typeface="新細明體" charset="-120"/>
              </a:defRPr>
            </a:lvl5pPr>
            <a:lvl6pPr marL="2514600" indent="-228600" eaLnBrk="0" fontAlgn="base" hangingPunct="0">
              <a:spcBef>
                <a:spcPct val="0"/>
              </a:spcBef>
              <a:spcAft>
                <a:spcPct val="0"/>
              </a:spcAft>
              <a:defRPr kumimoji="1" sz="3000">
                <a:solidFill>
                  <a:schemeClr val="tx1"/>
                </a:solidFill>
                <a:latin typeface="Arial" charset="0"/>
                <a:ea typeface="新細明體" charset="-120"/>
              </a:defRPr>
            </a:lvl6pPr>
            <a:lvl7pPr marL="2971800" indent="-228600" eaLnBrk="0" fontAlgn="base" hangingPunct="0">
              <a:spcBef>
                <a:spcPct val="0"/>
              </a:spcBef>
              <a:spcAft>
                <a:spcPct val="0"/>
              </a:spcAft>
              <a:defRPr kumimoji="1" sz="3000">
                <a:solidFill>
                  <a:schemeClr val="tx1"/>
                </a:solidFill>
                <a:latin typeface="Arial" charset="0"/>
                <a:ea typeface="新細明體" charset="-120"/>
              </a:defRPr>
            </a:lvl7pPr>
            <a:lvl8pPr marL="3429000" indent="-228600" eaLnBrk="0" fontAlgn="base" hangingPunct="0">
              <a:spcBef>
                <a:spcPct val="0"/>
              </a:spcBef>
              <a:spcAft>
                <a:spcPct val="0"/>
              </a:spcAft>
              <a:defRPr kumimoji="1" sz="3000">
                <a:solidFill>
                  <a:schemeClr val="tx1"/>
                </a:solidFill>
                <a:latin typeface="Arial" charset="0"/>
                <a:ea typeface="新細明體" charset="-120"/>
              </a:defRPr>
            </a:lvl8pPr>
            <a:lvl9pPr marL="3886200" indent="-228600" eaLnBrk="0" fontAlgn="base" hangingPunct="0">
              <a:spcBef>
                <a:spcPct val="0"/>
              </a:spcBef>
              <a:spcAft>
                <a:spcPct val="0"/>
              </a:spcAft>
              <a:defRPr kumimoji="1" sz="3000">
                <a:solidFill>
                  <a:schemeClr val="tx1"/>
                </a:solidFill>
                <a:latin typeface="Arial" charset="0"/>
                <a:ea typeface="新細明體" charset="-120"/>
              </a:defRPr>
            </a:lvl9pPr>
          </a:lstStyle>
          <a:p>
            <a:pPr algn="just" eaLnBrk="1" hangingPunct="1">
              <a:buFont typeface="Arial" charset="0"/>
              <a:buChar char="•"/>
            </a:pPr>
            <a:r>
              <a:rPr lang="zh-TW" altLang="en-US" sz="3600" b="1" spc="-300" dirty="0">
                <a:solidFill>
                  <a:srgbClr val="333333"/>
                </a:solidFill>
                <a:latin typeface="Times New Roman" pitchFamily="18" charset="0"/>
                <a:ea typeface="標楷體" pitchFamily="65" charset="-120"/>
              </a:rPr>
              <a:t>一則新聞報導指出：「近幾年臺灣出現的霍亂案例，多與外籍新娘返回東南亞探親有關。」下列哪一項解讀最能說明這項報導？　</a:t>
            </a:r>
            <a:endParaRPr lang="en-US" altLang="zh-TW" sz="3600" b="1" spc="-300" dirty="0" smtClean="0">
              <a:solidFill>
                <a:srgbClr val="333333"/>
              </a:solidFill>
              <a:latin typeface="Times New Roman" pitchFamily="18" charset="0"/>
              <a:ea typeface="標楷體" pitchFamily="65" charset="-120"/>
            </a:endParaRPr>
          </a:p>
          <a:p>
            <a:pPr marL="0" indent="0" algn="just" eaLnBrk="1" hangingPunct="1"/>
            <a:r>
              <a:rPr lang="zh-TW" altLang="en-US" sz="3600" b="1" spc="-300" dirty="0">
                <a:solidFill>
                  <a:srgbClr val="333333"/>
                </a:solidFill>
                <a:latin typeface="Times New Roman" pitchFamily="18" charset="0"/>
                <a:ea typeface="標楷體" pitchFamily="65" charset="-120"/>
              </a:rPr>
              <a:t> </a:t>
            </a:r>
            <a:r>
              <a:rPr lang="zh-TW" altLang="en-US" sz="3600" b="1" spc="-300" dirty="0" smtClean="0">
                <a:solidFill>
                  <a:srgbClr val="333333"/>
                </a:solidFill>
                <a:latin typeface="Times New Roman" pitchFamily="18" charset="0"/>
                <a:ea typeface="標楷體" pitchFamily="65" charset="-120"/>
              </a:rPr>
              <a:t>    </a:t>
            </a:r>
            <a:r>
              <a:rPr lang="en-US" altLang="zh-TW" sz="3600" b="1" spc="-300" dirty="0" smtClean="0">
                <a:solidFill>
                  <a:srgbClr val="333333"/>
                </a:solidFill>
                <a:latin typeface="Times New Roman" pitchFamily="18" charset="0"/>
                <a:ea typeface="標楷體" pitchFamily="65" charset="-120"/>
              </a:rPr>
              <a:t>(</a:t>
            </a:r>
            <a:r>
              <a:rPr lang="en-US" altLang="zh-TW" sz="3600" b="1" spc="-300" dirty="0">
                <a:solidFill>
                  <a:srgbClr val="333333"/>
                </a:solidFill>
                <a:latin typeface="Times New Roman" pitchFamily="18" charset="0"/>
                <a:ea typeface="標楷體" pitchFamily="65" charset="-120"/>
              </a:rPr>
              <a:t>A)</a:t>
            </a:r>
            <a:r>
              <a:rPr lang="zh-TW" altLang="en-US" sz="3600" b="1" spc="-300" dirty="0">
                <a:solidFill>
                  <a:srgbClr val="333333"/>
                </a:solidFill>
                <a:latin typeface="Times New Roman" pitchFamily="18" charset="0"/>
                <a:ea typeface="標楷體" pitchFamily="65" charset="-120"/>
              </a:rPr>
              <a:t>異國間的通婚很容易導致疾病的傳染　</a:t>
            </a:r>
            <a:endParaRPr lang="en-US" altLang="zh-TW" sz="3600" b="1" spc="-300" dirty="0" smtClean="0">
              <a:solidFill>
                <a:srgbClr val="333333"/>
              </a:solidFill>
              <a:latin typeface="Times New Roman" pitchFamily="18" charset="0"/>
              <a:ea typeface="標楷體" pitchFamily="65" charset="-120"/>
            </a:endParaRPr>
          </a:p>
          <a:p>
            <a:pPr marL="0" indent="0" algn="just" eaLnBrk="1" hangingPunct="1"/>
            <a:r>
              <a:rPr lang="zh-TW" altLang="en-US" sz="3600" b="1" spc="-300" dirty="0">
                <a:solidFill>
                  <a:srgbClr val="333333"/>
                </a:solidFill>
                <a:latin typeface="Times New Roman" pitchFamily="18" charset="0"/>
                <a:ea typeface="標楷體" pitchFamily="65" charset="-120"/>
              </a:rPr>
              <a:t> </a:t>
            </a:r>
            <a:r>
              <a:rPr lang="zh-TW" altLang="en-US" sz="3600" b="1" spc="-300" dirty="0" smtClean="0">
                <a:solidFill>
                  <a:srgbClr val="333333"/>
                </a:solidFill>
                <a:latin typeface="Times New Roman" pitchFamily="18" charset="0"/>
                <a:ea typeface="標楷體" pitchFamily="65" charset="-120"/>
              </a:rPr>
              <a:t>    </a:t>
            </a:r>
            <a:r>
              <a:rPr lang="en-US" altLang="zh-TW" sz="3600" b="1" spc="-300" dirty="0" smtClean="0">
                <a:solidFill>
                  <a:srgbClr val="333333"/>
                </a:solidFill>
                <a:latin typeface="Times New Roman" pitchFamily="18" charset="0"/>
                <a:ea typeface="標楷體" pitchFamily="65" charset="-120"/>
              </a:rPr>
              <a:t>(</a:t>
            </a:r>
            <a:r>
              <a:rPr lang="en-US" altLang="zh-TW" sz="3600" b="1" spc="-300" dirty="0">
                <a:solidFill>
                  <a:srgbClr val="333333"/>
                </a:solidFill>
                <a:latin typeface="Times New Roman" pitchFamily="18" charset="0"/>
                <a:ea typeface="標楷體" pitchFamily="65" charset="-120"/>
              </a:rPr>
              <a:t>B)</a:t>
            </a:r>
            <a:r>
              <a:rPr lang="zh-TW" altLang="en-US" sz="3600" b="1" spc="-300" dirty="0">
                <a:solidFill>
                  <a:srgbClr val="333333"/>
                </a:solidFill>
                <a:latin typeface="Times New Roman" pitchFamily="18" charset="0"/>
                <a:ea typeface="標楷體" pitchFamily="65" charset="-120"/>
              </a:rPr>
              <a:t>霍亂發生於東南亞等低度發展的社會　</a:t>
            </a:r>
            <a:endParaRPr lang="en-US" altLang="zh-TW" sz="3600" b="1" spc="-300" dirty="0" smtClean="0">
              <a:solidFill>
                <a:srgbClr val="333333"/>
              </a:solidFill>
              <a:latin typeface="Times New Roman" pitchFamily="18" charset="0"/>
              <a:ea typeface="標楷體" pitchFamily="65" charset="-120"/>
            </a:endParaRPr>
          </a:p>
          <a:p>
            <a:pPr marL="0" indent="0" algn="just" eaLnBrk="1" hangingPunct="1">
              <a:lnSpc>
                <a:spcPts val="4000"/>
              </a:lnSpc>
            </a:pPr>
            <a:r>
              <a:rPr lang="zh-TW" altLang="en-US" sz="3600" b="1" spc="-300" dirty="0">
                <a:solidFill>
                  <a:srgbClr val="333333"/>
                </a:solidFill>
                <a:latin typeface="Times New Roman" pitchFamily="18" charset="0"/>
                <a:ea typeface="標楷體" pitchFamily="65" charset="-120"/>
              </a:rPr>
              <a:t> </a:t>
            </a:r>
            <a:r>
              <a:rPr lang="zh-TW" altLang="en-US" sz="3600" b="1" spc="-300" dirty="0" smtClean="0">
                <a:solidFill>
                  <a:srgbClr val="333333"/>
                </a:solidFill>
                <a:latin typeface="Times New Roman" pitchFamily="18" charset="0"/>
                <a:ea typeface="標楷體" pitchFamily="65" charset="-120"/>
              </a:rPr>
              <a:t>    </a:t>
            </a:r>
            <a:r>
              <a:rPr lang="en-US" altLang="zh-TW" sz="3600" b="1" spc="-300" dirty="0" smtClean="0">
                <a:solidFill>
                  <a:srgbClr val="333333"/>
                </a:solidFill>
                <a:latin typeface="Times New Roman" pitchFamily="18" charset="0"/>
                <a:ea typeface="標楷體" pitchFamily="65" charset="-120"/>
              </a:rPr>
              <a:t>(</a:t>
            </a:r>
            <a:r>
              <a:rPr lang="en-US" altLang="zh-TW" sz="3600" b="1" spc="-300" dirty="0">
                <a:solidFill>
                  <a:srgbClr val="333333"/>
                </a:solidFill>
                <a:latin typeface="Times New Roman" pitchFamily="18" charset="0"/>
                <a:ea typeface="標楷體" pitchFamily="65" charset="-120"/>
              </a:rPr>
              <a:t>C)</a:t>
            </a:r>
            <a:r>
              <a:rPr lang="zh-TW" altLang="en-US" sz="3600" b="1" spc="-300" dirty="0">
                <a:solidFill>
                  <a:srgbClr val="333333"/>
                </a:solidFill>
                <a:latin typeface="Times New Roman" pitchFamily="18" charset="0"/>
                <a:ea typeface="標楷體" pitchFamily="65" charset="-120"/>
              </a:rPr>
              <a:t>返鄉探親的女性外籍配偶最易成為疾病</a:t>
            </a:r>
            <a:r>
              <a:rPr lang="zh-TW" altLang="en-US" sz="3600" b="1" spc="-300" dirty="0" smtClean="0">
                <a:solidFill>
                  <a:srgbClr val="333333"/>
                </a:solidFill>
                <a:latin typeface="Times New Roman" pitchFamily="18" charset="0"/>
                <a:ea typeface="標楷體" pitchFamily="65" charset="-120"/>
              </a:rPr>
              <a:t>傳</a:t>
            </a:r>
            <a:endParaRPr lang="en-US" altLang="zh-TW" sz="3600" b="1" spc="-300" dirty="0" smtClean="0">
              <a:solidFill>
                <a:srgbClr val="333333"/>
              </a:solidFill>
              <a:latin typeface="Times New Roman" pitchFamily="18" charset="0"/>
              <a:ea typeface="標楷體" pitchFamily="65" charset="-120"/>
            </a:endParaRPr>
          </a:p>
          <a:p>
            <a:pPr marL="0" indent="0" algn="just" eaLnBrk="1" hangingPunct="1">
              <a:lnSpc>
                <a:spcPts val="4000"/>
              </a:lnSpc>
            </a:pPr>
            <a:r>
              <a:rPr lang="zh-TW" altLang="en-US" sz="3600" b="1" spc="-300" dirty="0">
                <a:solidFill>
                  <a:srgbClr val="333333"/>
                </a:solidFill>
                <a:latin typeface="Times New Roman" pitchFamily="18" charset="0"/>
                <a:ea typeface="標楷體" pitchFamily="65" charset="-120"/>
              </a:rPr>
              <a:t> </a:t>
            </a:r>
            <a:r>
              <a:rPr lang="zh-TW" altLang="en-US" sz="3600" b="1" spc="-300" dirty="0" smtClean="0">
                <a:solidFill>
                  <a:srgbClr val="333333"/>
                </a:solidFill>
                <a:latin typeface="Times New Roman" pitchFamily="18" charset="0"/>
                <a:ea typeface="標楷體" pitchFamily="65" charset="-120"/>
              </a:rPr>
              <a:t>          染</a:t>
            </a:r>
            <a:r>
              <a:rPr lang="zh-TW" altLang="en-US" sz="3600" b="1" spc="-300" dirty="0">
                <a:solidFill>
                  <a:srgbClr val="333333"/>
                </a:solidFill>
                <a:latin typeface="Times New Roman" pitchFamily="18" charset="0"/>
                <a:ea typeface="標楷體" pitchFamily="65" charset="-120"/>
              </a:rPr>
              <a:t>源　</a:t>
            </a:r>
            <a:endParaRPr lang="en-US" altLang="zh-TW" sz="3600" b="1" spc="-300" dirty="0" smtClean="0">
              <a:solidFill>
                <a:srgbClr val="333333"/>
              </a:solidFill>
              <a:latin typeface="Times New Roman" pitchFamily="18" charset="0"/>
              <a:ea typeface="標楷體" pitchFamily="65" charset="-120"/>
            </a:endParaRPr>
          </a:p>
          <a:p>
            <a:pPr marL="0" indent="0" algn="just" eaLnBrk="1" hangingPunct="1">
              <a:lnSpc>
                <a:spcPts val="4000"/>
              </a:lnSpc>
            </a:pPr>
            <a:r>
              <a:rPr lang="zh-TW" altLang="en-US" sz="3600" b="1" spc="-300" dirty="0">
                <a:solidFill>
                  <a:srgbClr val="333333"/>
                </a:solidFill>
                <a:latin typeface="Times New Roman" pitchFamily="18" charset="0"/>
                <a:ea typeface="標楷體" pitchFamily="65" charset="-120"/>
              </a:rPr>
              <a:t>     </a:t>
            </a:r>
            <a:r>
              <a:rPr lang="en-US" altLang="zh-TW" sz="3600" b="1" spc="-300" dirty="0">
                <a:solidFill>
                  <a:srgbClr val="333333"/>
                </a:solidFill>
                <a:latin typeface="Times New Roman" pitchFamily="18" charset="0"/>
                <a:ea typeface="標楷體" pitchFamily="65" charset="-120"/>
              </a:rPr>
              <a:t>(D)</a:t>
            </a:r>
            <a:r>
              <a:rPr lang="zh-TW" altLang="en-US" sz="3600" b="1" spc="-300" dirty="0">
                <a:solidFill>
                  <a:srgbClr val="333333"/>
                </a:solidFill>
                <a:latin typeface="Times New Roman" pitchFamily="18" charset="0"/>
                <a:ea typeface="標楷體" pitchFamily="65" charset="-120"/>
              </a:rPr>
              <a:t>新聞媒體的報導有時會將女性外籍配偶汙</a:t>
            </a:r>
            <a:endParaRPr lang="en-US" altLang="zh-TW" sz="3600" b="1" spc="-300" dirty="0">
              <a:solidFill>
                <a:srgbClr val="333333"/>
              </a:solidFill>
              <a:latin typeface="Times New Roman" pitchFamily="18" charset="0"/>
              <a:ea typeface="標楷體" pitchFamily="65" charset="-120"/>
            </a:endParaRPr>
          </a:p>
          <a:p>
            <a:pPr marL="0" indent="0" algn="just" eaLnBrk="1" hangingPunct="1">
              <a:lnSpc>
                <a:spcPts val="4000"/>
              </a:lnSpc>
            </a:pPr>
            <a:r>
              <a:rPr lang="zh-TW" altLang="en-US" sz="3600" b="1" spc="-300" dirty="0">
                <a:solidFill>
                  <a:srgbClr val="333333"/>
                </a:solidFill>
                <a:latin typeface="Times New Roman" pitchFamily="18" charset="0"/>
                <a:ea typeface="標楷體" pitchFamily="65" charset="-120"/>
              </a:rPr>
              <a:t>            名化</a:t>
            </a:r>
          </a:p>
        </p:txBody>
      </p:sp>
      <p:sp>
        <p:nvSpPr>
          <p:cNvPr id="68611" name="Rectangle 2"/>
          <p:cNvSpPr txBox="1">
            <a:spLocks noChangeArrowheads="1"/>
          </p:cNvSpPr>
          <p:nvPr/>
        </p:nvSpPr>
        <p:spPr bwMode="auto">
          <a:xfrm>
            <a:off x="457200" y="115888"/>
            <a:ext cx="1954560" cy="769441"/>
          </a:xfrm>
          <a:prstGeom prst="rect">
            <a:avLst/>
          </a:prstGeom>
          <a:solidFill>
            <a:srgbClr val="0000CC"/>
          </a:solidFill>
          <a:ln w="28575">
            <a:noFill/>
            <a:prstDash val="sysDash"/>
          </a:ln>
        </p:spPr>
        <p:txBody>
          <a:bodyPr wrap="square" rtlCol="0">
            <a:spAutoFit/>
          </a:bodyPr>
          <a:lstStyle>
            <a:defPPr>
              <a:defRPr lang="zh-TW"/>
            </a:defPPr>
            <a:lvl1pPr>
              <a:defRPr sz="3200" b="1">
                <a:solidFill>
                  <a:schemeClr val="bg1"/>
                </a:solidFill>
              </a:defRPr>
            </a:lvl1pPr>
          </a:lstStyle>
          <a:p>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95</a:t>
            </a:r>
            <a:r>
              <a:rPr lang="zh-TW" altLang="zh-TW" sz="4400" dirty="0">
                <a:latin typeface="Times New Roman" panose="02020603050405020304" pitchFamily="18" charset="0"/>
                <a:ea typeface="標楷體" panose="03000509000000000000" pitchFamily="65" charset="-120"/>
                <a:cs typeface="Times New Roman" panose="02020603050405020304" pitchFamily="18" charset="0"/>
              </a:rPr>
              <a:t>學測</a:t>
            </a:r>
            <a:endParaRPr lang="zh-TW" altLang="en-US" sz="4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68612" name="Picture 4" descr="P82-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92838" y="44450"/>
            <a:ext cx="2843212"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93928026"/>
      </p:ext>
    </p:extLst>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1830388" y="2195513"/>
            <a:ext cx="6553200" cy="2879725"/>
          </a:xfrm>
          <a:prstGeom prst="rect">
            <a:avLst/>
          </a:prstGeom>
          <a:noFill/>
          <a:ln w="9525">
            <a:noFill/>
            <a:miter lim="800000"/>
            <a:headEnd/>
            <a:tailEnd/>
          </a:ln>
        </p:spPr>
        <p:txBody>
          <a:bodyPr/>
          <a:lstStyle>
            <a:lvl1pPr eaLnBrk="0" hangingPunct="0">
              <a:defRPr kumimoji="1" sz="3000">
                <a:solidFill>
                  <a:schemeClr val="tx1"/>
                </a:solidFill>
                <a:latin typeface="Arial" charset="0"/>
                <a:ea typeface="新細明體" charset="-120"/>
              </a:defRPr>
            </a:lvl1pPr>
            <a:lvl2pPr marL="742950" indent="-285750" eaLnBrk="0" hangingPunct="0">
              <a:defRPr kumimoji="1" sz="3000">
                <a:solidFill>
                  <a:schemeClr val="tx1"/>
                </a:solidFill>
                <a:latin typeface="Arial" charset="0"/>
                <a:ea typeface="新細明體" charset="-120"/>
              </a:defRPr>
            </a:lvl2pPr>
            <a:lvl3pPr marL="1143000" indent="-228600" eaLnBrk="0" hangingPunct="0">
              <a:defRPr kumimoji="1" sz="3000">
                <a:solidFill>
                  <a:schemeClr val="tx1"/>
                </a:solidFill>
                <a:latin typeface="Arial" charset="0"/>
                <a:ea typeface="新細明體" charset="-120"/>
              </a:defRPr>
            </a:lvl3pPr>
            <a:lvl4pPr marL="1600200" indent="-228600" eaLnBrk="0" hangingPunct="0">
              <a:defRPr kumimoji="1" sz="3000">
                <a:solidFill>
                  <a:schemeClr val="tx1"/>
                </a:solidFill>
                <a:latin typeface="Arial" charset="0"/>
                <a:ea typeface="新細明體" charset="-120"/>
              </a:defRPr>
            </a:lvl4pPr>
            <a:lvl5pPr marL="2057400" indent="-228600" eaLnBrk="0" hangingPunct="0">
              <a:defRPr kumimoji="1" sz="3000">
                <a:solidFill>
                  <a:schemeClr val="tx1"/>
                </a:solidFill>
                <a:latin typeface="Arial" charset="0"/>
                <a:ea typeface="新細明體" charset="-120"/>
              </a:defRPr>
            </a:lvl5pPr>
            <a:lvl6pPr marL="2514600" indent="-228600" eaLnBrk="0" fontAlgn="base" hangingPunct="0">
              <a:spcBef>
                <a:spcPct val="0"/>
              </a:spcBef>
              <a:spcAft>
                <a:spcPct val="0"/>
              </a:spcAft>
              <a:defRPr kumimoji="1" sz="3000">
                <a:solidFill>
                  <a:schemeClr val="tx1"/>
                </a:solidFill>
                <a:latin typeface="Arial" charset="0"/>
                <a:ea typeface="新細明體" charset="-120"/>
              </a:defRPr>
            </a:lvl6pPr>
            <a:lvl7pPr marL="2971800" indent="-228600" eaLnBrk="0" fontAlgn="base" hangingPunct="0">
              <a:spcBef>
                <a:spcPct val="0"/>
              </a:spcBef>
              <a:spcAft>
                <a:spcPct val="0"/>
              </a:spcAft>
              <a:defRPr kumimoji="1" sz="3000">
                <a:solidFill>
                  <a:schemeClr val="tx1"/>
                </a:solidFill>
                <a:latin typeface="Arial" charset="0"/>
                <a:ea typeface="新細明體" charset="-120"/>
              </a:defRPr>
            </a:lvl7pPr>
            <a:lvl8pPr marL="3429000" indent="-228600" eaLnBrk="0" fontAlgn="base" hangingPunct="0">
              <a:spcBef>
                <a:spcPct val="0"/>
              </a:spcBef>
              <a:spcAft>
                <a:spcPct val="0"/>
              </a:spcAft>
              <a:defRPr kumimoji="1" sz="3000">
                <a:solidFill>
                  <a:schemeClr val="tx1"/>
                </a:solidFill>
                <a:latin typeface="Arial" charset="0"/>
                <a:ea typeface="新細明體" charset="-120"/>
              </a:defRPr>
            </a:lvl8pPr>
            <a:lvl9pPr marL="3886200" indent="-228600" eaLnBrk="0" fontAlgn="base" hangingPunct="0">
              <a:spcBef>
                <a:spcPct val="0"/>
              </a:spcBef>
              <a:spcAft>
                <a:spcPct val="0"/>
              </a:spcAft>
              <a:defRPr kumimoji="1" sz="3000">
                <a:solidFill>
                  <a:schemeClr val="tx1"/>
                </a:solidFill>
                <a:latin typeface="Arial" charset="0"/>
                <a:ea typeface="新細明體" charset="-120"/>
              </a:defRPr>
            </a:lvl9pPr>
          </a:lstStyle>
          <a:p>
            <a:pPr algn="just" eaLnBrk="1" hangingPunct="1">
              <a:lnSpc>
                <a:spcPct val="90000"/>
              </a:lnSpc>
              <a:spcBef>
                <a:spcPct val="20000"/>
              </a:spcBef>
            </a:pPr>
            <a:r>
              <a:rPr lang="zh-TW" altLang="en-US" sz="3600" b="1" dirty="0">
                <a:solidFill>
                  <a:srgbClr val="000066"/>
                </a:solidFill>
                <a:latin typeface="Times New Roman" pitchFamily="18" charset="0"/>
                <a:ea typeface="標楷體" pitchFamily="65" charset="-120"/>
              </a:rPr>
              <a:t>題意敘述中含有明顯有族群偏見，將流行疾病的發生歸咎於外籍配偶，因此</a:t>
            </a:r>
            <a:r>
              <a:rPr lang="en-US" altLang="zh-TW" sz="3600" b="1" dirty="0">
                <a:solidFill>
                  <a:srgbClr val="000066"/>
                </a:solidFill>
                <a:latin typeface="Times New Roman" pitchFamily="18" charset="0"/>
                <a:ea typeface="標楷體" pitchFamily="65" charset="-120"/>
              </a:rPr>
              <a:t>(D)</a:t>
            </a:r>
            <a:r>
              <a:rPr lang="zh-TW" altLang="en-US" sz="3600" b="1" dirty="0">
                <a:solidFill>
                  <a:srgbClr val="000066"/>
                </a:solidFill>
                <a:latin typeface="Times New Roman" pitchFamily="18" charset="0"/>
                <a:ea typeface="標楷體" pitchFamily="65" charset="-120"/>
              </a:rPr>
              <a:t>為正確答案。</a:t>
            </a:r>
          </a:p>
        </p:txBody>
      </p:sp>
      <p:pic>
        <p:nvPicPr>
          <p:cNvPr id="9" name="Picture 9" descr="解析"/>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8313" y="2133600"/>
            <a:ext cx="12700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10"/>
          <p:cNvSpPr>
            <a:spLocks noChangeArrowheads="1"/>
          </p:cNvSpPr>
          <p:nvPr/>
        </p:nvSpPr>
        <p:spPr bwMode="auto">
          <a:xfrm>
            <a:off x="1908175" y="1484313"/>
            <a:ext cx="647700"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3000">
                <a:solidFill>
                  <a:schemeClr val="tx1"/>
                </a:solidFill>
                <a:latin typeface="Arial" charset="0"/>
                <a:ea typeface="新細明體" charset="-120"/>
              </a:defRPr>
            </a:lvl1pPr>
            <a:lvl2pPr marL="742950" indent="-285750" eaLnBrk="0" hangingPunct="0">
              <a:defRPr kumimoji="1" sz="3000">
                <a:solidFill>
                  <a:schemeClr val="tx1"/>
                </a:solidFill>
                <a:latin typeface="Arial" charset="0"/>
                <a:ea typeface="新細明體" charset="-120"/>
              </a:defRPr>
            </a:lvl2pPr>
            <a:lvl3pPr marL="1143000" indent="-228600" eaLnBrk="0" hangingPunct="0">
              <a:defRPr kumimoji="1" sz="3000">
                <a:solidFill>
                  <a:schemeClr val="tx1"/>
                </a:solidFill>
                <a:latin typeface="Arial" charset="0"/>
                <a:ea typeface="新細明體" charset="-120"/>
              </a:defRPr>
            </a:lvl3pPr>
            <a:lvl4pPr marL="1600200" indent="-228600" eaLnBrk="0" hangingPunct="0">
              <a:defRPr kumimoji="1" sz="3000">
                <a:solidFill>
                  <a:schemeClr val="tx1"/>
                </a:solidFill>
                <a:latin typeface="Arial" charset="0"/>
                <a:ea typeface="新細明體" charset="-120"/>
              </a:defRPr>
            </a:lvl4pPr>
            <a:lvl5pPr marL="2057400" indent="-228600" eaLnBrk="0" hangingPunct="0">
              <a:defRPr kumimoji="1" sz="3000">
                <a:solidFill>
                  <a:schemeClr val="tx1"/>
                </a:solidFill>
                <a:latin typeface="Arial" charset="0"/>
                <a:ea typeface="新細明體" charset="-120"/>
              </a:defRPr>
            </a:lvl5pPr>
            <a:lvl6pPr marL="2514600" indent="-228600" eaLnBrk="0" fontAlgn="base" hangingPunct="0">
              <a:spcBef>
                <a:spcPct val="0"/>
              </a:spcBef>
              <a:spcAft>
                <a:spcPct val="0"/>
              </a:spcAft>
              <a:defRPr kumimoji="1" sz="3000">
                <a:solidFill>
                  <a:schemeClr val="tx1"/>
                </a:solidFill>
                <a:latin typeface="Arial" charset="0"/>
                <a:ea typeface="新細明體" charset="-120"/>
              </a:defRPr>
            </a:lvl6pPr>
            <a:lvl7pPr marL="2971800" indent="-228600" eaLnBrk="0" fontAlgn="base" hangingPunct="0">
              <a:spcBef>
                <a:spcPct val="0"/>
              </a:spcBef>
              <a:spcAft>
                <a:spcPct val="0"/>
              </a:spcAft>
              <a:defRPr kumimoji="1" sz="3000">
                <a:solidFill>
                  <a:schemeClr val="tx1"/>
                </a:solidFill>
                <a:latin typeface="Arial" charset="0"/>
                <a:ea typeface="新細明體" charset="-120"/>
              </a:defRPr>
            </a:lvl7pPr>
            <a:lvl8pPr marL="3429000" indent="-228600" eaLnBrk="0" fontAlgn="base" hangingPunct="0">
              <a:spcBef>
                <a:spcPct val="0"/>
              </a:spcBef>
              <a:spcAft>
                <a:spcPct val="0"/>
              </a:spcAft>
              <a:defRPr kumimoji="1" sz="3000">
                <a:solidFill>
                  <a:schemeClr val="tx1"/>
                </a:solidFill>
                <a:latin typeface="Arial" charset="0"/>
                <a:ea typeface="新細明體" charset="-120"/>
              </a:defRPr>
            </a:lvl8pPr>
            <a:lvl9pPr marL="3886200" indent="-228600" eaLnBrk="0" fontAlgn="base" hangingPunct="0">
              <a:spcBef>
                <a:spcPct val="0"/>
              </a:spcBef>
              <a:spcAft>
                <a:spcPct val="0"/>
              </a:spcAft>
              <a:defRPr kumimoji="1" sz="3000">
                <a:solidFill>
                  <a:schemeClr val="tx1"/>
                </a:solidFill>
                <a:latin typeface="Arial" charset="0"/>
                <a:ea typeface="新細明體" charset="-120"/>
              </a:defRPr>
            </a:lvl9pPr>
          </a:lstStyle>
          <a:p>
            <a:pPr algn="just" eaLnBrk="1" hangingPunct="1">
              <a:lnSpc>
                <a:spcPct val="90000"/>
              </a:lnSpc>
              <a:spcBef>
                <a:spcPct val="20000"/>
              </a:spcBef>
            </a:pPr>
            <a:r>
              <a:rPr lang="en-US" altLang="zh-TW" sz="3600" b="1" dirty="0">
                <a:solidFill>
                  <a:srgbClr val="000066"/>
                </a:solidFill>
                <a:latin typeface="Times New Roman" pitchFamily="18" charset="0"/>
                <a:ea typeface="標楷體" pitchFamily="65" charset="-120"/>
                <a:cs typeface="Times New Roman" pitchFamily="18" charset="0"/>
              </a:rPr>
              <a:t>D</a:t>
            </a:r>
          </a:p>
        </p:txBody>
      </p:sp>
      <p:pic>
        <p:nvPicPr>
          <p:cNvPr id="69638" name="Picture 4" descr="P82-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92838" y="44450"/>
            <a:ext cx="2843212"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8" descr="答案"/>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3713" y="1412875"/>
            <a:ext cx="12700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0" name="Rectangle 2"/>
          <p:cNvSpPr txBox="1">
            <a:spLocks noChangeArrowheads="1"/>
          </p:cNvSpPr>
          <p:nvPr/>
        </p:nvSpPr>
        <p:spPr bwMode="auto">
          <a:xfrm>
            <a:off x="457200" y="115888"/>
            <a:ext cx="1954560" cy="769441"/>
          </a:xfrm>
          <a:prstGeom prst="rect">
            <a:avLst/>
          </a:prstGeom>
          <a:solidFill>
            <a:srgbClr val="0000CC"/>
          </a:solidFill>
          <a:ln w="28575">
            <a:noFill/>
            <a:prstDash val="sysDash"/>
          </a:ln>
        </p:spPr>
        <p:txBody>
          <a:bodyPr wrap="square" rtlCol="0">
            <a:spAutoFit/>
          </a:bodyPr>
          <a:lstStyle>
            <a:defPPr>
              <a:defRPr lang="zh-TW"/>
            </a:defPPr>
            <a:lvl1pPr>
              <a:defRPr sz="3200" b="1">
                <a:solidFill>
                  <a:schemeClr val="bg1"/>
                </a:solidFill>
              </a:defRPr>
            </a:lvl1pPr>
          </a:lstStyle>
          <a:p>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95</a:t>
            </a:r>
            <a:r>
              <a:rPr lang="zh-TW" altLang="zh-TW" sz="4400" dirty="0">
                <a:latin typeface="Times New Roman" panose="02020603050405020304" pitchFamily="18" charset="0"/>
                <a:ea typeface="標楷體" panose="03000509000000000000" pitchFamily="65" charset="-120"/>
                <a:cs typeface="Times New Roman" panose="02020603050405020304" pitchFamily="18" charset="0"/>
              </a:rPr>
              <a:t>學測</a:t>
            </a:r>
            <a:endParaRPr lang="zh-TW" altLang="en-US" sz="4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 xmlns:p14="http://schemas.microsoft.com/office/powerpoint/2010/main" val="4003328615"/>
      </p:ext>
    </p:extLst>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2"/>
          <p:cNvSpPr txBox="1">
            <a:spLocks noChangeArrowheads="1"/>
          </p:cNvSpPr>
          <p:nvPr/>
        </p:nvSpPr>
        <p:spPr bwMode="auto">
          <a:xfrm>
            <a:off x="457200" y="1052513"/>
            <a:ext cx="8291513" cy="360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kumimoji="1" sz="3000">
                <a:solidFill>
                  <a:schemeClr val="tx1"/>
                </a:solidFill>
                <a:latin typeface="Arial" charset="0"/>
                <a:ea typeface="新細明體" charset="-120"/>
              </a:defRPr>
            </a:lvl1pPr>
            <a:lvl2pPr marL="742950" indent="-285750" eaLnBrk="0" hangingPunct="0">
              <a:defRPr kumimoji="1" sz="3000">
                <a:solidFill>
                  <a:schemeClr val="tx1"/>
                </a:solidFill>
                <a:latin typeface="Arial" charset="0"/>
                <a:ea typeface="新細明體" charset="-120"/>
              </a:defRPr>
            </a:lvl2pPr>
            <a:lvl3pPr marL="1143000" indent="-228600" eaLnBrk="0" hangingPunct="0">
              <a:defRPr kumimoji="1" sz="3000">
                <a:solidFill>
                  <a:schemeClr val="tx1"/>
                </a:solidFill>
                <a:latin typeface="Arial" charset="0"/>
                <a:ea typeface="新細明體" charset="-120"/>
              </a:defRPr>
            </a:lvl3pPr>
            <a:lvl4pPr marL="1600200" indent="-228600" eaLnBrk="0" hangingPunct="0">
              <a:defRPr kumimoji="1" sz="3000">
                <a:solidFill>
                  <a:schemeClr val="tx1"/>
                </a:solidFill>
                <a:latin typeface="Arial" charset="0"/>
                <a:ea typeface="新細明體" charset="-120"/>
              </a:defRPr>
            </a:lvl4pPr>
            <a:lvl5pPr marL="2057400" indent="-228600" eaLnBrk="0" hangingPunct="0">
              <a:defRPr kumimoji="1" sz="3000">
                <a:solidFill>
                  <a:schemeClr val="tx1"/>
                </a:solidFill>
                <a:latin typeface="Arial" charset="0"/>
                <a:ea typeface="新細明體" charset="-120"/>
              </a:defRPr>
            </a:lvl5pPr>
            <a:lvl6pPr marL="2514600" indent="-228600" eaLnBrk="0" fontAlgn="base" hangingPunct="0">
              <a:spcBef>
                <a:spcPct val="0"/>
              </a:spcBef>
              <a:spcAft>
                <a:spcPct val="0"/>
              </a:spcAft>
              <a:defRPr kumimoji="1" sz="3000">
                <a:solidFill>
                  <a:schemeClr val="tx1"/>
                </a:solidFill>
                <a:latin typeface="Arial" charset="0"/>
                <a:ea typeface="新細明體" charset="-120"/>
              </a:defRPr>
            </a:lvl6pPr>
            <a:lvl7pPr marL="2971800" indent="-228600" eaLnBrk="0" fontAlgn="base" hangingPunct="0">
              <a:spcBef>
                <a:spcPct val="0"/>
              </a:spcBef>
              <a:spcAft>
                <a:spcPct val="0"/>
              </a:spcAft>
              <a:defRPr kumimoji="1" sz="3000">
                <a:solidFill>
                  <a:schemeClr val="tx1"/>
                </a:solidFill>
                <a:latin typeface="Arial" charset="0"/>
                <a:ea typeface="新細明體" charset="-120"/>
              </a:defRPr>
            </a:lvl7pPr>
            <a:lvl8pPr marL="3429000" indent="-228600" eaLnBrk="0" fontAlgn="base" hangingPunct="0">
              <a:spcBef>
                <a:spcPct val="0"/>
              </a:spcBef>
              <a:spcAft>
                <a:spcPct val="0"/>
              </a:spcAft>
              <a:defRPr kumimoji="1" sz="3000">
                <a:solidFill>
                  <a:schemeClr val="tx1"/>
                </a:solidFill>
                <a:latin typeface="Arial" charset="0"/>
                <a:ea typeface="新細明體" charset="-120"/>
              </a:defRPr>
            </a:lvl8pPr>
            <a:lvl9pPr marL="3886200" indent="-228600" eaLnBrk="0" fontAlgn="base" hangingPunct="0">
              <a:spcBef>
                <a:spcPct val="0"/>
              </a:spcBef>
              <a:spcAft>
                <a:spcPct val="0"/>
              </a:spcAft>
              <a:defRPr kumimoji="1" sz="3000">
                <a:solidFill>
                  <a:schemeClr val="tx1"/>
                </a:solidFill>
                <a:latin typeface="Arial" charset="0"/>
                <a:ea typeface="新細明體" charset="-120"/>
              </a:defRPr>
            </a:lvl9pPr>
          </a:lstStyle>
          <a:p>
            <a:pPr algn="just" eaLnBrk="1" hangingPunct="1">
              <a:lnSpc>
                <a:spcPct val="90000"/>
              </a:lnSpc>
              <a:spcBef>
                <a:spcPct val="20000"/>
              </a:spcBef>
              <a:buFont typeface="Arial" charset="0"/>
              <a:buChar char="•"/>
            </a:pPr>
            <a:r>
              <a:rPr lang="zh-TW" altLang="en-US" sz="3600" b="1" spc="-300" dirty="0">
                <a:solidFill>
                  <a:srgbClr val="333333"/>
                </a:solidFill>
                <a:latin typeface="Times New Roman" pitchFamily="18" charset="0"/>
                <a:ea typeface="標楷體" pitchFamily="65" charset="-120"/>
              </a:rPr>
              <a:t>根據統計，國內使用網際網路的人口急速攀升，網際網路的便利確實為現代社會帶來一些正面的影響。下列敘述何者最能顯示網際網路在臺灣社會的正面功能？　</a:t>
            </a:r>
            <a:endParaRPr lang="en-US" altLang="zh-TW" sz="3600" b="1" spc="-300" dirty="0" smtClean="0">
              <a:solidFill>
                <a:srgbClr val="333333"/>
              </a:solidFill>
              <a:latin typeface="Times New Roman" pitchFamily="18" charset="0"/>
              <a:ea typeface="標楷體" pitchFamily="65" charset="-120"/>
            </a:endParaRPr>
          </a:p>
          <a:p>
            <a:pPr marL="0" indent="0" algn="just" eaLnBrk="1" hangingPunct="1">
              <a:lnSpc>
                <a:spcPct val="90000"/>
              </a:lnSpc>
              <a:spcBef>
                <a:spcPct val="20000"/>
              </a:spcBef>
            </a:pPr>
            <a:r>
              <a:rPr lang="zh-TW" altLang="en-US" sz="3600" b="1" spc="-300" dirty="0">
                <a:solidFill>
                  <a:srgbClr val="333333"/>
                </a:solidFill>
                <a:latin typeface="Times New Roman" pitchFamily="18" charset="0"/>
                <a:ea typeface="標楷體" pitchFamily="65" charset="-120"/>
              </a:rPr>
              <a:t> </a:t>
            </a:r>
            <a:r>
              <a:rPr lang="zh-TW" altLang="en-US" sz="3600" b="1" spc="-300" dirty="0" smtClean="0">
                <a:solidFill>
                  <a:srgbClr val="333333"/>
                </a:solidFill>
                <a:latin typeface="Times New Roman" pitchFamily="18" charset="0"/>
                <a:ea typeface="標楷體" pitchFamily="65" charset="-120"/>
              </a:rPr>
              <a:t>    </a:t>
            </a:r>
            <a:r>
              <a:rPr lang="en-US" altLang="zh-TW" sz="3600" b="1" spc="-300" dirty="0" smtClean="0">
                <a:solidFill>
                  <a:srgbClr val="333333"/>
                </a:solidFill>
                <a:latin typeface="Times New Roman" pitchFamily="18" charset="0"/>
                <a:ea typeface="標楷體" pitchFamily="65" charset="-120"/>
              </a:rPr>
              <a:t>(</a:t>
            </a:r>
            <a:r>
              <a:rPr lang="en-US" altLang="zh-TW" sz="3600" b="1" spc="-300" dirty="0">
                <a:solidFill>
                  <a:srgbClr val="333333"/>
                </a:solidFill>
                <a:latin typeface="Times New Roman" pitchFamily="18" charset="0"/>
                <a:ea typeface="標楷體" pitchFamily="65" charset="-120"/>
              </a:rPr>
              <a:t>A)</a:t>
            </a:r>
            <a:r>
              <a:rPr lang="zh-TW" altLang="en-US" sz="3600" b="1" spc="-300" dirty="0">
                <a:solidFill>
                  <a:srgbClr val="333333"/>
                </a:solidFill>
                <a:latin typeface="Times New Roman" pitchFamily="18" charset="0"/>
                <a:ea typeface="標楷體" pitchFamily="65" charset="-120"/>
              </a:rPr>
              <a:t>可減少人際衝突並提升互動的品質　</a:t>
            </a:r>
            <a:endParaRPr lang="en-US" altLang="zh-TW" sz="3600" b="1" spc="-300" dirty="0" smtClean="0">
              <a:solidFill>
                <a:srgbClr val="333333"/>
              </a:solidFill>
              <a:latin typeface="Times New Roman" pitchFamily="18" charset="0"/>
              <a:ea typeface="標楷體" pitchFamily="65" charset="-120"/>
            </a:endParaRPr>
          </a:p>
          <a:p>
            <a:pPr marL="0" indent="0" algn="just" eaLnBrk="1" hangingPunct="1">
              <a:lnSpc>
                <a:spcPct val="90000"/>
              </a:lnSpc>
              <a:spcBef>
                <a:spcPct val="20000"/>
              </a:spcBef>
            </a:pPr>
            <a:r>
              <a:rPr lang="zh-TW" altLang="en-US" sz="3600" b="1" spc="-300" dirty="0">
                <a:solidFill>
                  <a:srgbClr val="333333"/>
                </a:solidFill>
                <a:latin typeface="Times New Roman" pitchFamily="18" charset="0"/>
                <a:ea typeface="標楷體" pitchFamily="65" charset="-120"/>
              </a:rPr>
              <a:t> </a:t>
            </a:r>
            <a:r>
              <a:rPr lang="zh-TW" altLang="en-US" sz="3600" b="1" spc="-300" dirty="0" smtClean="0">
                <a:solidFill>
                  <a:srgbClr val="333333"/>
                </a:solidFill>
                <a:latin typeface="Times New Roman" pitchFamily="18" charset="0"/>
                <a:ea typeface="標楷體" pitchFamily="65" charset="-120"/>
              </a:rPr>
              <a:t>    </a:t>
            </a:r>
            <a:r>
              <a:rPr lang="en-US" altLang="zh-TW" sz="3600" b="1" spc="-300" dirty="0" smtClean="0">
                <a:solidFill>
                  <a:srgbClr val="333333"/>
                </a:solidFill>
                <a:latin typeface="Times New Roman" pitchFamily="18" charset="0"/>
                <a:ea typeface="標楷體" pitchFamily="65" charset="-120"/>
              </a:rPr>
              <a:t>(</a:t>
            </a:r>
            <a:r>
              <a:rPr lang="en-US" altLang="zh-TW" sz="3600" b="1" spc="-300" dirty="0">
                <a:solidFill>
                  <a:srgbClr val="333333"/>
                </a:solidFill>
                <a:latin typeface="Times New Roman" pitchFamily="18" charset="0"/>
                <a:ea typeface="標楷體" pitchFamily="65" charset="-120"/>
              </a:rPr>
              <a:t>B)</a:t>
            </a:r>
            <a:r>
              <a:rPr lang="zh-TW" altLang="en-US" sz="3600" b="1" spc="-300" dirty="0">
                <a:solidFill>
                  <a:srgbClr val="333333"/>
                </a:solidFill>
                <a:latin typeface="Times New Roman" pitchFamily="18" charset="0"/>
                <a:ea typeface="標楷體" pitchFamily="65" charset="-120"/>
              </a:rPr>
              <a:t>提供弱勢團體連結爭取權益的機會　</a:t>
            </a:r>
            <a:endParaRPr lang="en-US" altLang="zh-TW" sz="3600" b="1" spc="-300" dirty="0" smtClean="0">
              <a:solidFill>
                <a:srgbClr val="333333"/>
              </a:solidFill>
              <a:latin typeface="Times New Roman" pitchFamily="18" charset="0"/>
              <a:ea typeface="標楷體" pitchFamily="65" charset="-120"/>
            </a:endParaRPr>
          </a:p>
          <a:p>
            <a:pPr marL="0" indent="0" algn="just" eaLnBrk="1" hangingPunct="1">
              <a:lnSpc>
                <a:spcPct val="90000"/>
              </a:lnSpc>
              <a:spcBef>
                <a:spcPct val="20000"/>
              </a:spcBef>
            </a:pPr>
            <a:r>
              <a:rPr lang="zh-TW" altLang="en-US" sz="3600" b="1" spc="-300" dirty="0">
                <a:solidFill>
                  <a:srgbClr val="333333"/>
                </a:solidFill>
                <a:latin typeface="Times New Roman" pitchFamily="18" charset="0"/>
                <a:ea typeface="標楷體" pitchFamily="65" charset="-120"/>
              </a:rPr>
              <a:t> </a:t>
            </a:r>
            <a:r>
              <a:rPr lang="zh-TW" altLang="en-US" sz="3600" b="1" spc="-300" dirty="0" smtClean="0">
                <a:solidFill>
                  <a:srgbClr val="333333"/>
                </a:solidFill>
                <a:latin typeface="Times New Roman" pitchFamily="18" charset="0"/>
                <a:ea typeface="標楷體" pitchFamily="65" charset="-120"/>
              </a:rPr>
              <a:t>    </a:t>
            </a:r>
            <a:r>
              <a:rPr lang="en-US" altLang="zh-TW" sz="3600" b="1" spc="-300" dirty="0" smtClean="0">
                <a:solidFill>
                  <a:srgbClr val="333333"/>
                </a:solidFill>
                <a:latin typeface="Times New Roman" pitchFamily="18" charset="0"/>
                <a:ea typeface="標楷體" pitchFamily="65" charset="-120"/>
              </a:rPr>
              <a:t>(</a:t>
            </a:r>
            <a:r>
              <a:rPr lang="en-US" altLang="zh-TW" sz="3600" b="1" spc="-300" dirty="0">
                <a:solidFill>
                  <a:srgbClr val="333333"/>
                </a:solidFill>
                <a:latin typeface="Times New Roman" pitchFamily="18" charset="0"/>
                <a:ea typeface="標楷體" pitchFamily="65" charset="-120"/>
              </a:rPr>
              <a:t>C)</a:t>
            </a:r>
            <a:r>
              <a:rPr lang="zh-TW" altLang="en-US" sz="3600" b="1" spc="-300" dirty="0">
                <a:solidFill>
                  <a:srgbClr val="333333"/>
                </a:solidFill>
                <a:latin typeface="Times New Roman" pitchFamily="18" charset="0"/>
                <a:ea typeface="標楷體" pitchFamily="65" charset="-120"/>
              </a:rPr>
              <a:t>可解決大眾資源社會階層化的問題　</a:t>
            </a:r>
            <a:endParaRPr lang="en-US" altLang="zh-TW" sz="3600" b="1" spc="-300" dirty="0" smtClean="0">
              <a:solidFill>
                <a:srgbClr val="333333"/>
              </a:solidFill>
              <a:latin typeface="Times New Roman" pitchFamily="18" charset="0"/>
              <a:ea typeface="標楷體" pitchFamily="65" charset="-120"/>
            </a:endParaRPr>
          </a:p>
          <a:p>
            <a:pPr marL="0" indent="0" algn="just" eaLnBrk="1" hangingPunct="1">
              <a:lnSpc>
                <a:spcPct val="90000"/>
              </a:lnSpc>
              <a:spcBef>
                <a:spcPct val="20000"/>
              </a:spcBef>
            </a:pPr>
            <a:r>
              <a:rPr lang="zh-TW" altLang="en-US" sz="3600" b="1" spc="-300" dirty="0">
                <a:solidFill>
                  <a:srgbClr val="333333"/>
                </a:solidFill>
                <a:latin typeface="Times New Roman" pitchFamily="18" charset="0"/>
                <a:ea typeface="標楷體" pitchFamily="65" charset="-120"/>
              </a:rPr>
              <a:t> </a:t>
            </a:r>
            <a:r>
              <a:rPr lang="zh-TW" altLang="en-US" sz="3600" b="1" spc="-300" dirty="0" smtClean="0">
                <a:solidFill>
                  <a:srgbClr val="333333"/>
                </a:solidFill>
                <a:latin typeface="Times New Roman" pitchFamily="18" charset="0"/>
                <a:ea typeface="標楷體" pitchFamily="65" charset="-120"/>
              </a:rPr>
              <a:t>    </a:t>
            </a:r>
            <a:r>
              <a:rPr lang="en-US" altLang="zh-TW" sz="3600" b="1" spc="-300" dirty="0" smtClean="0">
                <a:solidFill>
                  <a:srgbClr val="333333"/>
                </a:solidFill>
                <a:latin typeface="Times New Roman" pitchFamily="18" charset="0"/>
                <a:ea typeface="標楷體" pitchFamily="65" charset="-120"/>
              </a:rPr>
              <a:t>(</a:t>
            </a:r>
            <a:r>
              <a:rPr lang="en-US" altLang="zh-TW" sz="3600" b="1" spc="-300" dirty="0">
                <a:solidFill>
                  <a:srgbClr val="333333"/>
                </a:solidFill>
                <a:latin typeface="Times New Roman" pitchFamily="18" charset="0"/>
                <a:ea typeface="標楷體" pitchFamily="65" charset="-120"/>
              </a:rPr>
              <a:t>D)</a:t>
            </a:r>
            <a:r>
              <a:rPr lang="zh-TW" altLang="en-US" sz="3600" b="1" spc="-300" dirty="0">
                <a:solidFill>
                  <a:srgbClr val="333333"/>
                </a:solidFill>
                <a:latin typeface="Times New Roman" pitchFamily="18" charset="0"/>
                <a:ea typeface="標楷體" pitchFamily="65" charset="-120"/>
              </a:rPr>
              <a:t>提供的是最迅速確實的第一手訊息。</a:t>
            </a:r>
          </a:p>
        </p:txBody>
      </p:sp>
      <p:pic>
        <p:nvPicPr>
          <p:cNvPr id="70659" name="Picture 4" descr="P82-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92838" y="44450"/>
            <a:ext cx="2843212"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60" name="Rectangle 2"/>
          <p:cNvSpPr txBox="1">
            <a:spLocks noChangeArrowheads="1"/>
          </p:cNvSpPr>
          <p:nvPr/>
        </p:nvSpPr>
        <p:spPr bwMode="auto">
          <a:xfrm>
            <a:off x="572400" y="283072"/>
            <a:ext cx="2088034" cy="769441"/>
          </a:xfrm>
          <a:prstGeom prst="rect">
            <a:avLst/>
          </a:prstGeom>
          <a:solidFill>
            <a:srgbClr val="0000CC"/>
          </a:solidFill>
          <a:ln w="28575">
            <a:noFill/>
            <a:prstDash val="sysDash"/>
          </a:ln>
        </p:spPr>
        <p:txBody>
          <a:bodyPr wrap="square" rtlCol="0">
            <a:spAutoFit/>
          </a:bodyPr>
          <a:lstStyle>
            <a:defPPr>
              <a:defRPr lang="zh-TW"/>
            </a:defPPr>
            <a:lvl1pPr>
              <a:defRPr sz="4400" b="1">
                <a:solidFill>
                  <a:schemeClr val="bg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en-US" altLang="zh-TW" dirty="0"/>
              <a:t>96</a:t>
            </a:r>
            <a:r>
              <a:rPr lang="zh-TW" altLang="en-US" dirty="0"/>
              <a:t>學測</a:t>
            </a:r>
          </a:p>
        </p:txBody>
      </p:sp>
    </p:spTree>
    <p:extLst>
      <p:ext uri="{BB962C8B-B14F-4D97-AF65-F5344CB8AC3E}">
        <p14:creationId xmlns="" xmlns:p14="http://schemas.microsoft.com/office/powerpoint/2010/main" val="2934547606"/>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0" y="1916832"/>
            <a:ext cx="8806273" cy="1872208"/>
          </a:xfrm>
          <a:prstGeom prst="rect">
            <a:avLst/>
          </a:prstGeom>
          <a:solidFill>
            <a:sysClr val="window" lastClr="FFFFFF">
              <a:alpha val="64999"/>
            </a:sys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14350" eaLnBrk="1" hangingPunct="1">
              <a:lnSpc>
                <a:spcPts val="3600"/>
              </a:lnSpc>
              <a:spcBef>
                <a:spcPts val="0"/>
              </a:spcBef>
              <a:buFont typeface="+mj-lt"/>
              <a:buAutoNum type="arabicPeriod"/>
            </a:pPr>
            <a:r>
              <a:rPr lang="zh-TW" altLang="en-US" sz="3200" b="1" spc="-300" dirty="0" smtClean="0">
                <a:solidFill>
                  <a:srgbClr val="FF0000"/>
                </a:solidFill>
                <a:latin typeface="Times New Roman" pitchFamily="18" charset="0"/>
                <a:ea typeface="標楷體" pitchFamily="65" charset="-120"/>
              </a:rPr>
              <a:t>塑造</a:t>
            </a:r>
            <a:r>
              <a:rPr lang="zh-TW" altLang="en-US" sz="3200" b="1" spc="-300" dirty="0">
                <a:solidFill>
                  <a:srgbClr val="FF0000"/>
                </a:solidFill>
                <a:latin typeface="Times New Roman" pitchFamily="18" charset="0"/>
                <a:ea typeface="標楷體" pitchFamily="65" charset="-120"/>
              </a:rPr>
              <a:t>媒體獨特風格</a:t>
            </a:r>
            <a:r>
              <a:rPr lang="zh-TW" altLang="en-US" sz="3200" b="1" spc="-300" dirty="0">
                <a:latin typeface="Times New Roman" pitchFamily="18" charset="0"/>
                <a:ea typeface="標楷體" pitchFamily="65" charset="-120"/>
              </a:rPr>
              <a:t>以吸引閱聽人與廣告商。</a:t>
            </a:r>
          </a:p>
          <a:p>
            <a:pPr marL="971550" lvl="1" indent="-514350" eaLnBrk="1" hangingPunct="1">
              <a:lnSpc>
                <a:spcPts val="3600"/>
              </a:lnSpc>
              <a:spcBef>
                <a:spcPts val="0"/>
              </a:spcBef>
              <a:buFont typeface="+mj-lt"/>
              <a:buAutoNum type="arabicPeriod"/>
            </a:pPr>
            <a:r>
              <a:rPr lang="zh-TW" altLang="en-US" sz="3200" b="1" spc="-300" dirty="0" smtClean="0">
                <a:latin typeface="Times New Roman" pitchFamily="18" charset="0"/>
                <a:ea typeface="標楷體" pitchFamily="65" charset="-120"/>
              </a:rPr>
              <a:t>媒體</a:t>
            </a:r>
            <a:r>
              <a:rPr lang="zh-TW" altLang="en-US" sz="3200" b="1" spc="-300" dirty="0">
                <a:solidFill>
                  <a:srgbClr val="FF0000"/>
                </a:solidFill>
                <a:latin typeface="Times New Roman" pitchFamily="18" charset="0"/>
                <a:ea typeface="標楷體" pitchFamily="65" charset="-120"/>
              </a:rPr>
              <a:t>經營者本身的價值偏好或使命感</a:t>
            </a:r>
            <a:r>
              <a:rPr lang="zh-TW" altLang="en-US" sz="3200" b="1" spc="-300" dirty="0">
                <a:latin typeface="Times New Roman" pitchFamily="18" charset="0"/>
                <a:ea typeface="標楷體" pitchFamily="65" charset="-120"/>
              </a:rPr>
              <a:t>，希望藉由媒體影響閱聽人</a:t>
            </a:r>
            <a:r>
              <a:rPr lang="zh-TW" altLang="en-US" sz="3200" b="1" spc="-300" dirty="0" smtClean="0">
                <a:latin typeface="Times New Roman" pitchFamily="18" charset="0"/>
                <a:ea typeface="標楷體" pitchFamily="65" charset="-120"/>
              </a:rPr>
              <a:t>。</a:t>
            </a:r>
            <a:endParaRPr lang="zh-TW" altLang="en-US" sz="3200" b="1" spc="-300" dirty="0">
              <a:latin typeface="Times New Roman" pitchFamily="18" charset="0"/>
              <a:ea typeface="標楷體" pitchFamily="65" charset="-120"/>
            </a:endParaRPr>
          </a:p>
        </p:txBody>
      </p:sp>
      <p:sp>
        <p:nvSpPr>
          <p:cNvPr id="5" name="矩形 4"/>
          <p:cNvSpPr/>
          <p:nvPr/>
        </p:nvSpPr>
        <p:spPr>
          <a:xfrm>
            <a:off x="774080" y="332656"/>
            <a:ext cx="4590008"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媒體如何影響認知</a:t>
            </a:r>
            <a:endParaRPr lang="zh-TW" altLang="en-US" sz="1600" spc="-300" dirty="0"/>
          </a:p>
        </p:txBody>
      </p:sp>
      <p:sp>
        <p:nvSpPr>
          <p:cNvPr id="6" name="文字方塊 5"/>
          <p:cNvSpPr txBox="1"/>
          <p:nvPr/>
        </p:nvSpPr>
        <p:spPr>
          <a:xfrm>
            <a:off x="251520" y="1241039"/>
            <a:ext cx="5328592" cy="584775"/>
          </a:xfrm>
          <a:prstGeom prst="rect">
            <a:avLst/>
          </a:prstGeom>
          <a:noFill/>
          <a:ln>
            <a:solidFill>
              <a:srgbClr val="660066"/>
            </a:solidFill>
            <a:prstDash val="dash"/>
          </a:ln>
        </p:spPr>
        <p:txBody>
          <a:bodyPr wrap="square" rtlCol="0">
            <a:spAutoFit/>
          </a:bodyPr>
          <a:lstStyle/>
          <a:p>
            <a:pPr marL="0" lvl="1"/>
            <a:r>
              <a:rPr lang="en-US" altLang="zh-TW" sz="3200" b="1" spc="-300" dirty="0" smtClean="0">
                <a:solidFill>
                  <a:srgbClr val="660066"/>
                </a:solidFill>
                <a:latin typeface="Times New Roman" pitchFamily="18" charset="0"/>
                <a:ea typeface="標楷體" pitchFamily="65" charset="-120"/>
              </a:rPr>
              <a:t>(</a:t>
            </a:r>
            <a:r>
              <a:rPr lang="zh-TW" altLang="en-US" sz="3200" b="1" spc="-300" dirty="0">
                <a:solidFill>
                  <a:srgbClr val="660066"/>
                </a:solidFill>
                <a:latin typeface="Times New Roman" pitchFamily="18" charset="0"/>
                <a:ea typeface="標楷體" pitchFamily="65" charset="-120"/>
              </a:rPr>
              <a:t>一</a:t>
            </a:r>
            <a:r>
              <a:rPr lang="en-US" altLang="zh-TW" sz="3200" b="1" spc="-300" dirty="0">
                <a:solidFill>
                  <a:srgbClr val="660066"/>
                </a:solidFill>
                <a:latin typeface="Times New Roman" pitchFamily="18" charset="0"/>
                <a:ea typeface="標楷體" pitchFamily="65" charset="-120"/>
              </a:rPr>
              <a:t>) </a:t>
            </a:r>
            <a:r>
              <a:rPr lang="zh-TW" altLang="en-US" sz="3200" b="1" spc="-300" dirty="0">
                <a:solidFill>
                  <a:srgbClr val="660066"/>
                </a:solidFill>
                <a:latin typeface="Times New Roman" pitchFamily="18" charset="0"/>
                <a:ea typeface="標楷體" pitchFamily="65" charset="-120"/>
              </a:rPr>
              <a:t>媒體影響閱聽人</a:t>
            </a:r>
            <a:r>
              <a:rPr lang="zh-TW" altLang="en-US" sz="3200" b="1" spc="-300" dirty="0" smtClean="0">
                <a:solidFill>
                  <a:srgbClr val="660066"/>
                </a:solidFill>
                <a:latin typeface="Times New Roman" pitchFamily="18" charset="0"/>
                <a:ea typeface="標楷體" pitchFamily="65" charset="-120"/>
              </a:rPr>
              <a:t>認知的理由</a:t>
            </a:r>
            <a:endParaRPr lang="zh-TW" altLang="en-US" sz="3200" b="1" spc="-300" dirty="0">
              <a:solidFill>
                <a:srgbClr val="660066"/>
              </a:solidFill>
              <a:latin typeface="Times New Roman" pitchFamily="18" charset="0"/>
              <a:ea typeface="標楷體" pitchFamily="65" charset="-120"/>
            </a:endParaRPr>
          </a:p>
        </p:txBody>
      </p:sp>
      <p:sp>
        <p:nvSpPr>
          <p:cNvPr id="7" name="文字方塊 6"/>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p.119</a:t>
            </a:r>
            <a:endParaRPr lang="zh-TW" altLang="en-US" sz="3200" b="1" dirty="0">
              <a:solidFill>
                <a:schemeClr val="bg1"/>
              </a:solidFill>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4819" y="3236224"/>
            <a:ext cx="1971453" cy="33206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16735" y="3475497"/>
            <a:ext cx="1894706" cy="28420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462959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597908" y="2204864"/>
            <a:ext cx="7716838" cy="3671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3000">
                <a:solidFill>
                  <a:schemeClr val="tx1"/>
                </a:solidFill>
                <a:latin typeface="Arial" charset="0"/>
                <a:ea typeface="新細明體" charset="-120"/>
              </a:defRPr>
            </a:lvl1pPr>
            <a:lvl2pPr marL="742950" indent="-285750" eaLnBrk="0" hangingPunct="0">
              <a:defRPr kumimoji="1" sz="3000">
                <a:solidFill>
                  <a:schemeClr val="tx1"/>
                </a:solidFill>
                <a:latin typeface="Arial" charset="0"/>
                <a:ea typeface="新細明體" charset="-120"/>
              </a:defRPr>
            </a:lvl2pPr>
            <a:lvl3pPr marL="1143000" indent="-228600" eaLnBrk="0" hangingPunct="0">
              <a:defRPr kumimoji="1" sz="3000">
                <a:solidFill>
                  <a:schemeClr val="tx1"/>
                </a:solidFill>
                <a:latin typeface="Arial" charset="0"/>
                <a:ea typeface="新細明體" charset="-120"/>
              </a:defRPr>
            </a:lvl3pPr>
            <a:lvl4pPr marL="1600200" indent="-228600" eaLnBrk="0" hangingPunct="0">
              <a:defRPr kumimoji="1" sz="3000">
                <a:solidFill>
                  <a:schemeClr val="tx1"/>
                </a:solidFill>
                <a:latin typeface="Arial" charset="0"/>
                <a:ea typeface="新細明體" charset="-120"/>
              </a:defRPr>
            </a:lvl4pPr>
            <a:lvl5pPr marL="2057400" indent="-228600" eaLnBrk="0" hangingPunct="0">
              <a:defRPr kumimoji="1" sz="3000">
                <a:solidFill>
                  <a:schemeClr val="tx1"/>
                </a:solidFill>
                <a:latin typeface="Arial" charset="0"/>
                <a:ea typeface="新細明體" charset="-120"/>
              </a:defRPr>
            </a:lvl5pPr>
            <a:lvl6pPr marL="2514600" indent="-228600" eaLnBrk="0" fontAlgn="base" hangingPunct="0">
              <a:spcBef>
                <a:spcPct val="0"/>
              </a:spcBef>
              <a:spcAft>
                <a:spcPct val="0"/>
              </a:spcAft>
              <a:defRPr kumimoji="1" sz="3000">
                <a:solidFill>
                  <a:schemeClr val="tx1"/>
                </a:solidFill>
                <a:latin typeface="Arial" charset="0"/>
                <a:ea typeface="新細明體" charset="-120"/>
              </a:defRPr>
            </a:lvl6pPr>
            <a:lvl7pPr marL="2971800" indent="-228600" eaLnBrk="0" fontAlgn="base" hangingPunct="0">
              <a:spcBef>
                <a:spcPct val="0"/>
              </a:spcBef>
              <a:spcAft>
                <a:spcPct val="0"/>
              </a:spcAft>
              <a:defRPr kumimoji="1" sz="3000">
                <a:solidFill>
                  <a:schemeClr val="tx1"/>
                </a:solidFill>
                <a:latin typeface="Arial" charset="0"/>
                <a:ea typeface="新細明體" charset="-120"/>
              </a:defRPr>
            </a:lvl7pPr>
            <a:lvl8pPr marL="3429000" indent="-228600" eaLnBrk="0" fontAlgn="base" hangingPunct="0">
              <a:spcBef>
                <a:spcPct val="0"/>
              </a:spcBef>
              <a:spcAft>
                <a:spcPct val="0"/>
              </a:spcAft>
              <a:defRPr kumimoji="1" sz="3000">
                <a:solidFill>
                  <a:schemeClr val="tx1"/>
                </a:solidFill>
                <a:latin typeface="Arial" charset="0"/>
                <a:ea typeface="新細明體" charset="-120"/>
              </a:defRPr>
            </a:lvl8pPr>
            <a:lvl9pPr marL="3886200" indent="-228600" eaLnBrk="0" fontAlgn="base" hangingPunct="0">
              <a:spcBef>
                <a:spcPct val="0"/>
              </a:spcBef>
              <a:spcAft>
                <a:spcPct val="0"/>
              </a:spcAft>
              <a:defRPr kumimoji="1" sz="3000">
                <a:solidFill>
                  <a:schemeClr val="tx1"/>
                </a:solidFill>
                <a:latin typeface="Arial" charset="0"/>
                <a:ea typeface="新細明體" charset="-120"/>
              </a:defRPr>
            </a:lvl9pPr>
          </a:lstStyle>
          <a:p>
            <a:pPr algn="just" eaLnBrk="1" hangingPunct="1">
              <a:lnSpc>
                <a:spcPct val="90000"/>
              </a:lnSpc>
            </a:pPr>
            <a:r>
              <a:rPr lang="zh-TW" altLang="en-US" sz="3200" b="1" dirty="0">
                <a:solidFill>
                  <a:srgbClr val="000066"/>
                </a:solidFill>
                <a:latin typeface="Times New Roman" pitchFamily="18" charset="0"/>
                <a:ea typeface="標楷體" pitchFamily="65" charset="-120"/>
              </a:rPr>
              <a:t>            題目重點在於：因網際網路對社會所帶來的「正面」影響</a:t>
            </a:r>
            <a:r>
              <a:rPr lang="zh-TW" altLang="en-US" sz="3200" b="1" dirty="0" smtClean="0">
                <a:solidFill>
                  <a:srgbClr val="000066"/>
                </a:solidFill>
                <a:latin typeface="Times New Roman" pitchFamily="18" charset="0"/>
                <a:ea typeface="標楷體" pitchFamily="65" charset="-120"/>
              </a:rPr>
              <a:t>，</a:t>
            </a:r>
            <a:endParaRPr lang="en-US" altLang="zh-TW" sz="3200" b="1" dirty="0" smtClean="0">
              <a:solidFill>
                <a:srgbClr val="000066"/>
              </a:solidFill>
              <a:latin typeface="Times New Roman" pitchFamily="18" charset="0"/>
              <a:ea typeface="標楷體" pitchFamily="65" charset="-120"/>
            </a:endParaRPr>
          </a:p>
          <a:p>
            <a:pPr algn="just" eaLnBrk="1" hangingPunct="1">
              <a:lnSpc>
                <a:spcPct val="90000"/>
              </a:lnSpc>
            </a:pPr>
            <a:r>
              <a:rPr lang="en-US" altLang="zh-TW" sz="3200" b="1" dirty="0" smtClean="0">
                <a:solidFill>
                  <a:srgbClr val="000066"/>
                </a:solidFill>
                <a:latin typeface="Times New Roman" pitchFamily="18" charset="0"/>
                <a:ea typeface="標楷體" pitchFamily="65" charset="-120"/>
              </a:rPr>
              <a:t>(</a:t>
            </a:r>
            <a:r>
              <a:rPr lang="en-US" altLang="zh-TW" sz="3200" b="1" dirty="0">
                <a:solidFill>
                  <a:srgbClr val="000066"/>
                </a:solidFill>
                <a:latin typeface="Times New Roman" pitchFamily="18" charset="0"/>
                <a:ea typeface="標楷體" pitchFamily="65" charset="-120"/>
              </a:rPr>
              <a:t>A)</a:t>
            </a:r>
            <a:r>
              <a:rPr lang="zh-TW" altLang="en-US" sz="3200" b="1" dirty="0">
                <a:solidFill>
                  <a:srgbClr val="000066"/>
                </a:solidFill>
                <a:latin typeface="Times New Roman" pitchFamily="18" charset="0"/>
                <a:ea typeface="標楷體" pitchFamily="65" charset="-120"/>
              </a:rPr>
              <a:t>所提到的「減少人際衝突」，其實也意味著因網際網路使用的頻繁而使人際互動的減少</a:t>
            </a:r>
            <a:r>
              <a:rPr lang="zh-TW" altLang="en-US" sz="3200" b="1" dirty="0" smtClean="0">
                <a:solidFill>
                  <a:srgbClr val="000066"/>
                </a:solidFill>
                <a:latin typeface="Times New Roman" pitchFamily="18" charset="0"/>
                <a:ea typeface="標楷體" pitchFamily="65" charset="-120"/>
              </a:rPr>
              <a:t>；</a:t>
            </a:r>
            <a:endParaRPr lang="en-US" altLang="zh-TW" sz="3200" b="1" dirty="0" smtClean="0">
              <a:solidFill>
                <a:srgbClr val="000066"/>
              </a:solidFill>
              <a:latin typeface="Times New Roman" pitchFamily="18" charset="0"/>
              <a:ea typeface="標楷體" pitchFamily="65" charset="-120"/>
            </a:endParaRPr>
          </a:p>
          <a:p>
            <a:pPr algn="just" eaLnBrk="1" hangingPunct="1">
              <a:lnSpc>
                <a:spcPct val="90000"/>
              </a:lnSpc>
            </a:pPr>
            <a:r>
              <a:rPr lang="en-US" altLang="zh-TW" sz="3200" b="1" dirty="0" smtClean="0">
                <a:solidFill>
                  <a:srgbClr val="000066"/>
                </a:solidFill>
                <a:latin typeface="Times New Roman" pitchFamily="18" charset="0"/>
                <a:ea typeface="標楷體" pitchFamily="65" charset="-120"/>
              </a:rPr>
              <a:t>(</a:t>
            </a:r>
            <a:r>
              <a:rPr lang="en-US" altLang="zh-TW" sz="3200" b="1" dirty="0">
                <a:solidFill>
                  <a:srgbClr val="000066"/>
                </a:solidFill>
                <a:latin typeface="Times New Roman" pitchFamily="18" charset="0"/>
                <a:ea typeface="標楷體" pitchFamily="65" charset="-120"/>
              </a:rPr>
              <a:t>C)</a:t>
            </a:r>
            <a:r>
              <a:rPr lang="zh-TW" altLang="en-US" sz="3200" b="1" dirty="0">
                <a:solidFill>
                  <a:srgbClr val="000066"/>
                </a:solidFill>
                <a:latin typeface="Times New Roman" pitchFamily="18" charset="0"/>
                <a:ea typeface="標楷體" pitchFamily="65" charset="-120"/>
              </a:rPr>
              <a:t>透過網際網路要解決社會大眾資源社會階層化問題，似乎並不可能</a:t>
            </a:r>
            <a:r>
              <a:rPr lang="zh-TW" altLang="en-US" sz="3200" b="1" dirty="0" smtClean="0">
                <a:solidFill>
                  <a:srgbClr val="000066"/>
                </a:solidFill>
                <a:latin typeface="Times New Roman" pitchFamily="18" charset="0"/>
                <a:ea typeface="標楷體" pitchFamily="65" charset="-120"/>
              </a:rPr>
              <a:t>；</a:t>
            </a:r>
            <a:endParaRPr lang="en-US" altLang="zh-TW" sz="3200" b="1" dirty="0" smtClean="0">
              <a:solidFill>
                <a:srgbClr val="000066"/>
              </a:solidFill>
              <a:latin typeface="Times New Roman" pitchFamily="18" charset="0"/>
              <a:ea typeface="標楷體" pitchFamily="65" charset="-120"/>
            </a:endParaRPr>
          </a:p>
          <a:p>
            <a:pPr algn="just" eaLnBrk="1" hangingPunct="1">
              <a:lnSpc>
                <a:spcPct val="90000"/>
              </a:lnSpc>
            </a:pPr>
            <a:r>
              <a:rPr lang="en-US" altLang="zh-TW" sz="3200" b="1" dirty="0" smtClean="0">
                <a:solidFill>
                  <a:srgbClr val="000066"/>
                </a:solidFill>
                <a:latin typeface="Times New Roman" pitchFamily="18" charset="0"/>
                <a:ea typeface="標楷體" pitchFamily="65" charset="-120"/>
              </a:rPr>
              <a:t>(</a:t>
            </a:r>
            <a:r>
              <a:rPr lang="en-US" altLang="zh-TW" sz="3200" b="1" dirty="0">
                <a:solidFill>
                  <a:srgbClr val="000066"/>
                </a:solidFill>
                <a:latin typeface="Times New Roman" pitchFamily="18" charset="0"/>
                <a:ea typeface="標楷體" pitchFamily="65" charset="-120"/>
              </a:rPr>
              <a:t>D)</a:t>
            </a:r>
            <a:r>
              <a:rPr lang="zh-TW" altLang="en-US" sz="3200" b="1" dirty="0">
                <a:solidFill>
                  <a:srgbClr val="000066"/>
                </a:solidFill>
                <a:latin typeface="Times New Roman" pitchFamily="18" charset="0"/>
                <a:ea typeface="標楷體" pitchFamily="65" charset="-120"/>
              </a:rPr>
              <a:t>可明顯看出錯誤所在，因網路的訊息過於繁雜，網路謠言過多，且網路訊息未經證實與過濾，不見得正確。</a:t>
            </a:r>
            <a:endParaRPr lang="zh-TW" altLang="en-US" sz="3200" b="1" dirty="0">
              <a:solidFill>
                <a:srgbClr val="000066"/>
              </a:solidFill>
              <a:latin typeface="標楷體" pitchFamily="65" charset="-120"/>
              <a:ea typeface="標楷體" pitchFamily="65" charset="-120"/>
            </a:endParaRPr>
          </a:p>
        </p:txBody>
      </p:sp>
      <p:pic>
        <p:nvPicPr>
          <p:cNvPr id="8" name="Picture 8" descr="答案"/>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288" y="1349375"/>
            <a:ext cx="12700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9" name="Picture 9" descr="解析"/>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6400" y="2062163"/>
            <a:ext cx="12700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10"/>
          <p:cNvSpPr>
            <a:spLocks noChangeArrowheads="1"/>
          </p:cNvSpPr>
          <p:nvPr/>
        </p:nvSpPr>
        <p:spPr bwMode="auto">
          <a:xfrm>
            <a:off x="1917700" y="1414463"/>
            <a:ext cx="4392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3000">
                <a:solidFill>
                  <a:schemeClr val="tx1"/>
                </a:solidFill>
                <a:latin typeface="Arial" charset="0"/>
                <a:ea typeface="新細明體" charset="-120"/>
              </a:defRPr>
            </a:lvl1pPr>
            <a:lvl2pPr marL="742950" indent="-285750" eaLnBrk="0" hangingPunct="0">
              <a:defRPr kumimoji="1" sz="3000">
                <a:solidFill>
                  <a:schemeClr val="tx1"/>
                </a:solidFill>
                <a:latin typeface="Arial" charset="0"/>
                <a:ea typeface="新細明體" charset="-120"/>
              </a:defRPr>
            </a:lvl2pPr>
            <a:lvl3pPr marL="1143000" indent="-228600" eaLnBrk="0" hangingPunct="0">
              <a:defRPr kumimoji="1" sz="3000">
                <a:solidFill>
                  <a:schemeClr val="tx1"/>
                </a:solidFill>
                <a:latin typeface="Arial" charset="0"/>
                <a:ea typeface="新細明體" charset="-120"/>
              </a:defRPr>
            </a:lvl3pPr>
            <a:lvl4pPr marL="1600200" indent="-228600" eaLnBrk="0" hangingPunct="0">
              <a:defRPr kumimoji="1" sz="3000">
                <a:solidFill>
                  <a:schemeClr val="tx1"/>
                </a:solidFill>
                <a:latin typeface="Arial" charset="0"/>
                <a:ea typeface="新細明體" charset="-120"/>
              </a:defRPr>
            </a:lvl4pPr>
            <a:lvl5pPr marL="2057400" indent="-228600" eaLnBrk="0" hangingPunct="0">
              <a:defRPr kumimoji="1" sz="3000">
                <a:solidFill>
                  <a:schemeClr val="tx1"/>
                </a:solidFill>
                <a:latin typeface="Arial" charset="0"/>
                <a:ea typeface="新細明體" charset="-120"/>
              </a:defRPr>
            </a:lvl5pPr>
            <a:lvl6pPr marL="2514600" indent="-228600" eaLnBrk="0" fontAlgn="base" hangingPunct="0">
              <a:spcBef>
                <a:spcPct val="0"/>
              </a:spcBef>
              <a:spcAft>
                <a:spcPct val="0"/>
              </a:spcAft>
              <a:defRPr kumimoji="1" sz="3000">
                <a:solidFill>
                  <a:schemeClr val="tx1"/>
                </a:solidFill>
                <a:latin typeface="Arial" charset="0"/>
                <a:ea typeface="新細明體" charset="-120"/>
              </a:defRPr>
            </a:lvl6pPr>
            <a:lvl7pPr marL="2971800" indent="-228600" eaLnBrk="0" fontAlgn="base" hangingPunct="0">
              <a:spcBef>
                <a:spcPct val="0"/>
              </a:spcBef>
              <a:spcAft>
                <a:spcPct val="0"/>
              </a:spcAft>
              <a:defRPr kumimoji="1" sz="3000">
                <a:solidFill>
                  <a:schemeClr val="tx1"/>
                </a:solidFill>
                <a:latin typeface="Arial" charset="0"/>
                <a:ea typeface="新細明體" charset="-120"/>
              </a:defRPr>
            </a:lvl7pPr>
            <a:lvl8pPr marL="3429000" indent="-228600" eaLnBrk="0" fontAlgn="base" hangingPunct="0">
              <a:spcBef>
                <a:spcPct val="0"/>
              </a:spcBef>
              <a:spcAft>
                <a:spcPct val="0"/>
              </a:spcAft>
              <a:defRPr kumimoji="1" sz="3000">
                <a:solidFill>
                  <a:schemeClr val="tx1"/>
                </a:solidFill>
                <a:latin typeface="Arial" charset="0"/>
                <a:ea typeface="新細明體" charset="-120"/>
              </a:defRPr>
            </a:lvl8pPr>
            <a:lvl9pPr marL="3886200" indent="-228600" eaLnBrk="0" fontAlgn="base" hangingPunct="0">
              <a:spcBef>
                <a:spcPct val="0"/>
              </a:spcBef>
              <a:spcAft>
                <a:spcPct val="0"/>
              </a:spcAft>
              <a:defRPr kumimoji="1" sz="3000">
                <a:solidFill>
                  <a:schemeClr val="tx1"/>
                </a:solidFill>
                <a:latin typeface="Arial" charset="0"/>
                <a:ea typeface="新細明體" charset="-120"/>
              </a:defRPr>
            </a:lvl9pPr>
          </a:lstStyle>
          <a:p>
            <a:pPr algn="just" eaLnBrk="1" hangingPunct="1">
              <a:lnSpc>
                <a:spcPct val="90000"/>
              </a:lnSpc>
              <a:spcBef>
                <a:spcPct val="20000"/>
              </a:spcBef>
            </a:pPr>
            <a:r>
              <a:rPr lang="en-US" altLang="zh-TW" sz="3600" b="1" dirty="0">
                <a:solidFill>
                  <a:srgbClr val="000066"/>
                </a:solidFill>
                <a:latin typeface="Times New Roman" pitchFamily="18" charset="0"/>
                <a:ea typeface="標楷體" pitchFamily="65" charset="-120"/>
                <a:cs typeface="Times New Roman" pitchFamily="18" charset="0"/>
              </a:rPr>
              <a:t>B</a:t>
            </a:r>
          </a:p>
        </p:txBody>
      </p:sp>
      <p:pic>
        <p:nvPicPr>
          <p:cNvPr id="71686" name="Picture 4" descr="P82-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92838" y="44450"/>
            <a:ext cx="2843212"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687" name="Rectangle 2"/>
          <p:cNvSpPr txBox="1">
            <a:spLocks noChangeArrowheads="1"/>
          </p:cNvSpPr>
          <p:nvPr/>
        </p:nvSpPr>
        <p:spPr bwMode="auto">
          <a:xfrm>
            <a:off x="457200" y="11588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kumimoji="1" sz="3000">
                <a:solidFill>
                  <a:schemeClr val="tx1"/>
                </a:solidFill>
                <a:latin typeface="Arial" charset="0"/>
                <a:ea typeface="新細明體" charset="-120"/>
              </a:defRPr>
            </a:lvl1pPr>
            <a:lvl2pPr marL="742950" indent="-285750" eaLnBrk="0" hangingPunct="0">
              <a:defRPr kumimoji="1" sz="3000">
                <a:solidFill>
                  <a:schemeClr val="tx1"/>
                </a:solidFill>
                <a:latin typeface="Arial" charset="0"/>
                <a:ea typeface="新細明體" charset="-120"/>
              </a:defRPr>
            </a:lvl2pPr>
            <a:lvl3pPr marL="1143000" indent="-228600" eaLnBrk="0" hangingPunct="0">
              <a:defRPr kumimoji="1" sz="3000">
                <a:solidFill>
                  <a:schemeClr val="tx1"/>
                </a:solidFill>
                <a:latin typeface="Arial" charset="0"/>
                <a:ea typeface="新細明體" charset="-120"/>
              </a:defRPr>
            </a:lvl3pPr>
            <a:lvl4pPr marL="1600200" indent="-228600" eaLnBrk="0" hangingPunct="0">
              <a:defRPr kumimoji="1" sz="3000">
                <a:solidFill>
                  <a:schemeClr val="tx1"/>
                </a:solidFill>
                <a:latin typeface="Arial" charset="0"/>
                <a:ea typeface="新細明體" charset="-120"/>
              </a:defRPr>
            </a:lvl4pPr>
            <a:lvl5pPr marL="2057400" indent="-228600" eaLnBrk="0" hangingPunct="0">
              <a:defRPr kumimoji="1" sz="3000">
                <a:solidFill>
                  <a:schemeClr val="tx1"/>
                </a:solidFill>
                <a:latin typeface="Arial" charset="0"/>
                <a:ea typeface="新細明體" charset="-120"/>
              </a:defRPr>
            </a:lvl5pPr>
            <a:lvl6pPr marL="2514600" indent="-228600" eaLnBrk="0" fontAlgn="base" hangingPunct="0">
              <a:spcBef>
                <a:spcPct val="0"/>
              </a:spcBef>
              <a:spcAft>
                <a:spcPct val="0"/>
              </a:spcAft>
              <a:defRPr kumimoji="1" sz="3000">
                <a:solidFill>
                  <a:schemeClr val="tx1"/>
                </a:solidFill>
                <a:latin typeface="Arial" charset="0"/>
                <a:ea typeface="新細明體" charset="-120"/>
              </a:defRPr>
            </a:lvl6pPr>
            <a:lvl7pPr marL="2971800" indent="-228600" eaLnBrk="0" fontAlgn="base" hangingPunct="0">
              <a:spcBef>
                <a:spcPct val="0"/>
              </a:spcBef>
              <a:spcAft>
                <a:spcPct val="0"/>
              </a:spcAft>
              <a:defRPr kumimoji="1" sz="3000">
                <a:solidFill>
                  <a:schemeClr val="tx1"/>
                </a:solidFill>
                <a:latin typeface="Arial" charset="0"/>
                <a:ea typeface="新細明體" charset="-120"/>
              </a:defRPr>
            </a:lvl7pPr>
            <a:lvl8pPr marL="3429000" indent="-228600" eaLnBrk="0" fontAlgn="base" hangingPunct="0">
              <a:spcBef>
                <a:spcPct val="0"/>
              </a:spcBef>
              <a:spcAft>
                <a:spcPct val="0"/>
              </a:spcAft>
              <a:defRPr kumimoji="1" sz="3000">
                <a:solidFill>
                  <a:schemeClr val="tx1"/>
                </a:solidFill>
                <a:latin typeface="Arial" charset="0"/>
                <a:ea typeface="新細明體" charset="-120"/>
              </a:defRPr>
            </a:lvl8pPr>
            <a:lvl9pPr marL="3886200" indent="-228600" eaLnBrk="0" fontAlgn="base" hangingPunct="0">
              <a:spcBef>
                <a:spcPct val="0"/>
              </a:spcBef>
              <a:spcAft>
                <a:spcPct val="0"/>
              </a:spcAft>
              <a:defRPr kumimoji="1" sz="3000">
                <a:solidFill>
                  <a:schemeClr val="tx1"/>
                </a:solidFill>
                <a:latin typeface="Arial" charset="0"/>
                <a:ea typeface="新細明體" charset="-120"/>
              </a:defRPr>
            </a:lvl9pPr>
          </a:lstStyle>
          <a:p>
            <a:pPr eaLnBrk="1" hangingPunct="1"/>
            <a:r>
              <a:rPr lang="en-US" altLang="zh-TW" sz="4800" b="1" dirty="0">
                <a:solidFill>
                  <a:srgbClr val="FF6600"/>
                </a:solidFill>
                <a:latin typeface="Times New Roman" pitchFamily="18" charset="0"/>
                <a:ea typeface="標楷體" pitchFamily="65" charset="-120"/>
                <a:cs typeface="Times New Roman" pitchFamily="18" charset="0"/>
              </a:rPr>
              <a:t>96</a:t>
            </a:r>
            <a:r>
              <a:rPr lang="zh-TW" altLang="en-US" sz="4800" b="1" dirty="0">
                <a:solidFill>
                  <a:srgbClr val="FF6600"/>
                </a:solidFill>
                <a:latin typeface="Times New Roman" pitchFamily="18" charset="0"/>
                <a:ea typeface="標楷體" pitchFamily="65" charset="-120"/>
                <a:cs typeface="Times New Roman" pitchFamily="18" charset="0"/>
              </a:rPr>
              <a:t>學測</a:t>
            </a:r>
          </a:p>
        </p:txBody>
      </p:sp>
      <p:sp>
        <p:nvSpPr>
          <p:cNvPr id="10" name="Rectangle 2"/>
          <p:cNvSpPr txBox="1">
            <a:spLocks noChangeArrowheads="1"/>
          </p:cNvSpPr>
          <p:nvPr/>
        </p:nvSpPr>
        <p:spPr bwMode="auto">
          <a:xfrm>
            <a:off x="572400" y="283072"/>
            <a:ext cx="2088034" cy="769441"/>
          </a:xfrm>
          <a:prstGeom prst="rect">
            <a:avLst/>
          </a:prstGeom>
          <a:solidFill>
            <a:srgbClr val="0000CC"/>
          </a:solidFill>
          <a:ln w="28575">
            <a:noFill/>
            <a:prstDash val="sysDash"/>
          </a:ln>
        </p:spPr>
        <p:txBody>
          <a:bodyPr wrap="square" rtlCol="0">
            <a:spAutoFit/>
          </a:bodyPr>
          <a:lstStyle>
            <a:defPPr>
              <a:defRPr lang="zh-TW"/>
            </a:defPPr>
            <a:lvl1pPr>
              <a:defRPr sz="4400" b="1">
                <a:solidFill>
                  <a:schemeClr val="bg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en-US" altLang="zh-TW" dirty="0"/>
              <a:t>96</a:t>
            </a:r>
            <a:r>
              <a:rPr lang="zh-TW" altLang="en-US" dirty="0"/>
              <a:t>學測</a:t>
            </a:r>
          </a:p>
        </p:txBody>
      </p:sp>
    </p:spTree>
    <p:extLst>
      <p:ext uri="{BB962C8B-B14F-4D97-AF65-F5344CB8AC3E}">
        <p14:creationId xmlns="" xmlns:p14="http://schemas.microsoft.com/office/powerpoint/2010/main" val="2021313621"/>
      </p:ext>
    </p:extLst>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2"/>
          <p:cNvSpPr txBox="1">
            <a:spLocks noChangeArrowheads="1"/>
          </p:cNvSpPr>
          <p:nvPr/>
        </p:nvSpPr>
        <p:spPr bwMode="auto">
          <a:xfrm>
            <a:off x="457200" y="1270000"/>
            <a:ext cx="8291513" cy="4967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kumimoji="1" sz="3000">
                <a:solidFill>
                  <a:schemeClr val="tx1"/>
                </a:solidFill>
                <a:latin typeface="Arial" charset="0"/>
                <a:ea typeface="新細明體" charset="-120"/>
              </a:defRPr>
            </a:lvl1pPr>
            <a:lvl2pPr marL="742950" indent="-285750" eaLnBrk="0" hangingPunct="0">
              <a:defRPr kumimoji="1" sz="3000">
                <a:solidFill>
                  <a:schemeClr val="tx1"/>
                </a:solidFill>
                <a:latin typeface="Arial" charset="0"/>
                <a:ea typeface="新細明體" charset="-120"/>
              </a:defRPr>
            </a:lvl2pPr>
            <a:lvl3pPr marL="1143000" indent="-228600" eaLnBrk="0" hangingPunct="0">
              <a:defRPr kumimoji="1" sz="3000">
                <a:solidFill>
                  <a:schemeClr val="tx1"/>
                </a:solidFill>
                <a:latin typeface="Arial" charset="0"/>
                <a:ea typeface="新細明體" charset="-120"/>
              </a:defRPr>
            </a:lvl3pPr>
            <a:lvl4pPr marL="1600200" indent="-228600" eaLnBrk="0" hangingPunct="0">
              <a:defRPr kumimoji="1" sz="3000">
                <a:solidFill>
                  <a:schemeClr val="tx1"/>
                </a:solidFill>
                <a:latin typeface="Arial" charset="0"/>
                <a:ea typeface="新細明體" charset="-120"/>
              </a:defRPr>
            </a:lvl4pPr>
            <a:lvl5pPr marL="2057400" indent="-228600" eaLnBrk="0" hangingPunct="0">
              <a:defRPr kumimoji="1" sz="3000">
                <a:solidFill>
                  <a:schemeClr val="tx1"/>
                </a:solidFill>
                <a:latin typeface="Arial" charset="0"/>
                <a:ea typeface="新細明體" charset="-120"/>
              </a:defRPr>
            </a:lvl5pPr>
            <a:lvl6pPr marL="2514600" indent="-228600" eaLnBrk="0" fontAlgn="base" hangingPunct="0">
              <a:spcBef>
                <a:spcPct val="0"/>
              </a:spcBef>
              <a:spcAft>
                <a:spcPct val="0"/>
              </a:spcAft>
              <a:defRPr kumimoji="1" sz="3000">
                <a:solidFill>
                  <a:schemeClr val="tx1"/>
                </a:solidFill>
                <a:latin typeface="Arial" charset="0"/>
                <a:ea typeface="新細明體" charset="-120"/>
              </a:defRPr>
            </a:lvl6pPr>
            <a:lvl7pPr marL="2971800" indent="-228600" eaLnBrk="0" fontAlgn="base" hangingPunct="0">
              <a:spcBef>
                <a:spcPct val="0"/>
              </a:spcBef>
              <a:spcAft>
                <a:spcPct val="0"/>
              </a:spcAft>
              <a:defRPr kumimoji="1" sz="3000">
                <a:solidFill>
                  <a:schemeClr val="tx1"/>
                </a:solidFill>
                <a:latin typeface="Arial" charset="0"/>
                <a:ea typeface="新細明體" charset="-120"/>
              </a:defRPr>
            </a:lvl7pPr>
            <a:lvl8pPr marL="3429000" indent="-228600" eaLnBrk="0" fontAlgn="base" hangingPunct="0">
              <a:spcBef>
                <a:spcPct val="0"/>
              </a:spcBef>
              <a:spcAft>
                <a:spcPct val="0"/>
              </a:spcAft>
              <a:defRPr kumimoji="1" sz="3000">
                <a:solidFill>
                  <a:schemeClr val="tx1"/>
                </a:solidFill>
                <a:latin typeface="Arial" charset="0"/>
                <a:ea typeface="新細明體" charset="-120"/>
              </a:defRPr>
            </a:lvl8pPr>
            <a:lvl9pPr marL="3886200" indent="-228600" eaLnBrk="0" fontAlgn="base" hangingPunct="0">
              <a:spcBef>
                <a:spcPct val="0"/>
              </a:spcBef>
              <a:spcAft>
                <a:spcPct val="0"/>
              </a:spcAft>
              <a:defRPr kumimoji="1" sz="3000">
                <a:solidFill>
                  <a:schemeClr val="tx1"/>
                </a:solidFill>
                <a:latin typeface="Arial" charset="0"/>
                <a:ea typeface="新細明體" charset="-120"/>
              </a:defRPr>
            </a:lvl9pPr>
          </a:lstStyle>
          <a:p>
            <a:pPr algn="just" eaLnBrk="1" hangingPunct="1">
              <a:lnSpc>
                <a:spcPct val="80000"/>
              </a:lnSpc>
              <a:spcBef>
                <a:spcPct val="20000"/>
              </a:spcBef>
              <a:buFont typeface="Arial" charset="0"/>
              <a:buChar char="•"/>
            </a:pPr>
            <a:r>
              <a:rPr lang="zh-TW" altLang="en-US" sz="3600" b="1" spc="-300" dirty="0">
                <a:solidFill>
                  <a:srgbClr val="333333"/>
                </a:solidFill>
                <a:latin typeface="Times New Roman" pitchFamily="18" charset="0"/>
                <a:ea typeface="標楷體" pitchFamily="65" charset="-120"/>
              </a:rPr>
              <a:t>在現代民主社會中，媒體識讀是不可或缺的公民素養，其最主要的原因為何？　</a:t>
            </a:r>
            <a:endParaRPr lang="en-US" altLang="zh-TW" sz="3600" b="1" spc="-300" dirty="0" smtClean="0">
              <a:solidFill>
                <a:srgbClr val="333333"/>
              </a:solidFill>
              <a:latin typeface="Times New Roman" pitchFamily="18" charset="0"/>
              <a:ea typeface="標楷體" pitchFamily="65" charset="-120"/>
            </a:endParaRPr>
          </a:p>
          <a:p>
            <a:pPr marL="0" indent="0" algn="just" eaLnBrk="1" hangingPunct="1">
              <a:lnSpc>
                <a:spcPct val="80000"/>
              </a:lnSpc>
              <a:spcBef>
                <a:spcPct val="20000"/>
              </a:spcBef>
            </a:pPr>
            <a:r>
              <a:rPr lang="zh-TW" altLang="en-US" sz="3600" b="1" spc="-300" dirty="0">
                <a:solidFill>
                  <a:srgbClr val="333333"/>
                </a:solidFill>
                <a:latin typeface="Times New Roman" pitchFamily="18" charset="0"/>
                <a:ea typeface="標楷體" pitchFamily="65" charset="-120"/>
              </a:rPr>
              <a:t> </a:t>
            </a:r>
            <a:r>
              <a:rPr lang="zh-TW" altLang="en-US" sz="3600" b="1" spc="-300" dirty="0" smtClean="0">
                <a:solidFill>
                  <a:srgbClr val="333333"/>
                </a:solidFill>
                <a:latin typeface="Times New Roman" pitchFamily="18" charset="0"/>
                <a:ea typeface="標楷體" pitchFamily="65" charset="-120"/>
              </a:rPr>
              <a:t>   </a:t>
            </a:r>
            <a:r>
              <a:rPr lang="en-US" altLang="zh-TW" sz="3600" b="1" spc="-300" dirty="0" smtClean="0">
                <a:solidFill>
                  <a:srgbClr val="333333"/>
                </a:solidFill>
                <a:latin typeface="Times New Roman" pitchFamily="18" charset="0"/>
                <a:ea typeface="標楷體" pitchFamily="65" charset="-120"/>
              </a:rPr>
              <a:t>(</a:t>
            </a:r>
            <a:r>
              <a:rPr lang="en-US" altLang="zh-TW" sz="3600" b="1" spc="-300" dirty="0">
                <a:solidFill>
                  <a:srgbClr val="333333"/>
                </a:solidFill>
                <a:latin typeface="Times New Roman" pitchFamily="18" charset="0"/>
                <a:ea typeface="標楷體" pitchFamily="65" charset="-120"/>
              </a:rPr>
              <a:t>A)</a:t>
            </a:r>
            <a:r>
              <a:rPr lang="zh-TW" altLang="en-US" sz="3600" b="1" spc="-300" dirty="0">
                <a:solidFill>
                  <a:srgbClr val="333333"/>
                </a:solidFill>
                <a:latin typeface="Times New Roman" pitchFamily="18" charset="0"/>
                <a:ea typeface="標楷體" pitchFamily="65" charset="-120"/>
              </a:rPr>
              <a:t>媒體報導設定了公眾討論的議題　</a:t>
            </a:r>
            <a:endParaRPr lang="en-US" altLang="zh-TW" sz="3600" b="1" spc="-300" dirty="0" smtClean="0">
              <a:solidFill>
                <a:srgbClr val="333333"/>
              </a:solidFill>
              <a:latin typeface="Times New Roman" pitchFamily="18" charset="0"/>
              <a:ea typeface="標楷體" pitchFamily="65" charset="-120"/>
            </a:endParaRPr>
          </a:p>
          <a:p>
            <a:pPr marL="0" indent="0" algn="just" eaLnBrk="1" hangingPunct="1">
              <a:lnSpc>
                <a:spcPct val="80000"/>
              </a:lnSpc>
              <a:spcBef>
                <a:spcPct val="20000"/>
              </a:spcBef>
            </a:pPr>
            <a:r>
              <a:rPr lang="zh-TW" altLang="en-US" sz="3600" b="1" spc="-300" dirty="0">
                <a:solidFill>
                  <a:srgbClr val="333333"/>
                </a:solidFill>
                <a:latin typeface="Times New Roman" pitchFamily="18" charset="0"/>
                <a:ea typeface="標楷體" pitchFamily="65" charset="-120"/>
              </a:rPr>
              <a:t> </a:t>
            </a:r>
            <a:r>
              <a:rPr lang="zh-TW" altLang="en-US" sz="3600" b="1" spc="-300" dirty="0" smtClean="0">
                <a:solidFill>
                  <a:srgbClr val="333333"/>
                </a:solidFill>
                <a:latin typeface="Times New Roman" pitchFamily="18" charset="0"/>
                <a:ea typeface="標楷體" pitchFamily="65" charset="-120"/>
              </a:rPr>
              <a:t>   </a:t>
            </a:r>
            <a:r>
              <a:rPr lang="en-US" altLang="zh-TW" sz="3600" b="1" spc="-300" dirty="0" smtClean="0">
                <a:solidFill>
                  <a:srgbClr val="333333"/>
                </a:solidFill>
                <a:latin typeface="Times New Roman" pitchFamily="18" charset="0"/>
                <a:ea typeface="標楷體" pitchFamily="65" charset="-120"/>
              </a:rPr>
              <a:t>(</a:t>
            </a:r>
            <a:r>
              <a:rPr lang="en-US" altLang="zh-TW" sz="3600" b="1" spc="-300" dirty="0">
                <a:solidFill>
                  <a:srgbClr val="333333"/>
                </a:solidFill>
                <a:latin typeface="Times New Roman" pitchFamily="18" charset="0"/>
                <a:ea typeface="標楷體" pitchFamily="65" charset="-120"/>
              </a:rPr>
              <a:t>B)</a:t>
            </a:r>
            <a:r>
              <a:rPr lang="zh-TW" altLang="en-US" sz="3600" b="1" spc="-300" dirty="0">
                <a:solidFill>
                  <a:srgbClr val="333333"/>
                </a:solidFill>
                <a:latin typeface="Times New Roman" pitchFamily="18" charset="0"/>
                <a:ea typeface="標楷體" pitchFamily="65" charset="-120"/>
              </a:rPr>
              <a:t>媒體是政府政策宣導的重要管道　</a:t>
            </a:r>
            <a:endParaRPr lang="en-US" altLang="zh-TW" sz="3600" b="1" spc="-300" dirty="0" smtClean="0">
              <a:solidFill>
                <a:srgbClr val="333333"/>
              </a:solidFill>
              <a:latin typeface="Times New Roman" pitchFamily="18" charset="0"/>
              <a:ea typeface="標楷體" pitchFamily="65" charset="-120"/>
            </a:endParaRPr>
          </a:p>
          <a:p>
            <a:pPr marL="0" indent="0" algn="just" eaLnBrk="1" hangingPunct="1">
              <a:lnSpc>
                <a:spcPct val="80000"/>
              </a:lnSpc>
              <a:spcBef>
                <a:spcPct val="20000"/>
              </a:spcBef>
            </a:pPr>
            <a:r>
              <a:rPr lang="zh-TW" altLang="en-US" sz="3600" b="1" spc="-300" dirty="0">
                <a:solidFill>
                  <a:srgbClr val="333333"/>
                </a:solidFill>
                <a:latin typeface="Times New Roman" pitchFamily="18" charset="0"/>
                <a:ea typeface="標楷體" pitchFamily="65" charset="-120"/>
              </a:rPr>
              <a:t> </a:t>
            </a:r>
            <a:r>
              <a:rPr lang="zh-TW" altLang="en-US" sz="3600" b="1" spc="-300" dirty="0" smtClean="0">
                <a:solidFill>
                  <a:srgbClr val="333333"/>
                </a:solidFill>
                <a:latin typeface="Times New Roman" pitchFamily="18" charset="0"/>
                <a:ea typeface="標楷體" pitchFamily="65" charset="-120"/>
              </a:rPr>
              <a:t>   </a:t>
            </a:r>
            <a:r>
              <a:rPr lang="en-US" altLang="zh-TW" sz="3600" b="1" spc="-300" dirty="0" smtClean="0">
                <a:solidFill>
                  <a:srgbClr val="333333"/>
                </a:solidFill>
                <a:latin typeface="Times New Roman" pitchFamily="18" charset="0"/>
                <a:ea typeface="標楷體" pitchFamily="65" charset="-120"/>
              </a:rPr>
              <a:t>(</a:t>
            </a:r>
            <a:r>
              <a:rPr lang="en-US" altLang="zh-TW" sz="3600" b="1" spc="-300" dirty="0">
                <a:solidFill>
                  <a:srgbClr val="333333"/>
                </a:solidFill>
                <a:latin typeface="Times New Roman" pitchFamily="18" charset="0"/>
                <a:ea typeface="標楷體" pitchFamily="65" charset="-120"/>
              </a:rPr>
              <a:t>C)</a:t>
            </a:r>
            <a:r>
              <a:rPr lang="zh-TW" altLang="en-US" sz="3600" b="1" spc="-300" dirty="0">
                <a:solidFill>
                  <a:srgbClr val="333333"/>
                </a:solidFill>
                <a:latin typeface="Times New Roman" pitchFamily="18" charset="0"/>
                <a:ea typeface="標楷體" pitchFamily="65" charset="-120"/>
              </a:rPr>
              <a:t>媒體提供了公民正式學習的途徑　</a:t>
            </a:r>
            <a:endParaRPr lang="en-US" altLang="zh-TW" sz="3600" b="1" spc="-300" dirty="0" smtClean="0">
              <a:solidFill>
                <a:srgbClr val="333333"/>
              </a:solidFill>
              <a:latin typeface="Times New Roman" pitchFamily="18" charset="0"/>
              <a:ea typeface="標楷體" pitchFamily="65" charset="-120"/>
            </a:endParaRPr>
          </a:p>
          <a:p>
            <a:pPr marL="0" indent="0" algn="just" eaLnBrk="1" hangingPunct="1">
              <a:lnSpc>
                <a:spcPct val="80000"/>
              </a:lnSpc>
              <a:spcBef>
                <a:spcPct val="20000"/>
              </a:spcBef>
            </a:pPr>
            <a:r>
              <a:rPr lang="zh-TW" altLang="en-US" sz="3600" b="1" spc="-300" dirty="0">
                <a:solidFill>
                  <a:srgbClr val="333333"/>
                </a:solidFill>
                <a:latin typeface="Times New Roman" pitchFamily="18" charset="0"/>
                <a:ea typeface="標楷體" pitchFamily="65" charset="-120"/>
              </a:rPr>
              <a:t> </a:t>
            </a:r>
            <a:r>
              <a:rPr lang="zh-TW" altLang="en-US" sz="3600" b="1" spc="-300" dirty="0" smtClean="0">
                <a:solidFill>
                  <a:srgbClr val="333333"/>
                </a:solidFill>
                <a:latin typeface="Times New Roman" pitchFamily="18" charset="0"/>
                <a:ea typeface="標楷體" pitchFamily="65" charset="-120"/>
              </a:rPr>
              <a:t>   </a:t>
            </a:r>
            <a:r>
              <a:rPr lang="en-US" altLang="zh-TW" sz="3600" b="1" spc="-300" dirty="0" smtClean="0">
                <a:solidFill>
                  <a:srgbClr val="333333"/>
                </a:solidFill>
                <a:latin typeface="Times New Roman" pitchFamily="18" charset="0"/>
                <a:ea typeface="標楷體" pitchFamily="65" charset="-120"/>
              </a:rPr>
              <a:t>(</a:t>
            </a:r>
            <a:r>
              <a:rPr lang="en-US" altLang="zh-TW" sz="3600" b="1" spc="-300" dirty="0">
                <a:solidFill>
                  <a:srgbClr val="333333"/>
                </a:solidFill>
                <a:latin typeface="Times New Roman" pitchFamily="18" charset="0"/>
                <a:ea typeface="標楷體" pitchFamily="65" charset="-120"/>
              </a:rPr>
              <a:t>D)</a:t>
            </a:r>
            <a:r>
              <a:rPr lang="zh-TW" altLang="en-US" sz="3600" b="1" spc="-300" dirty="0">
                <a:solidFill>
                  <a:srgbClr val="333333"/>
                </a:solidFill>
                <a:latin typeface="Times New Roman" pitchFamily="18" charset="0"/>
                <a:ea typeface="標楷體" pitchFamily="65" charset="-120"/>
              </a:rPr>
              <a:t>媒體能保障人民自由發言的權利。</a:t>
            </a:r>
          </a:p>
        </p:txBody>
      </p:sp>
      <p:pic>
        <p:nvPicPr>
          <p:cNvPr id="72707" name="Picture 4" descr="P82-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92838" y="44450"/>
            <a:ext cx="2843212"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08" name="Rectangle 2"/>
          <p:cNvSpPr txBox="1">
            <a:spLocks noChangeArrowheads="1"/>
          </p:cNvSpPr>
          <p:nvPr/>
        </p:nvSpPr>
        <p:spPr bwMode="auto">
          <a:xfrm>
            <a:off x="457200" y="115888"/>
            <a:ext cx="1954560" cy="769441"/>
          </a:xfrm>
          <a:prstGeom prst="rect">
            <a:avLst/>
          </a:prstGeom>
          <a:solidFill>
            <a:srgbClr val="0000CC"/>
          </a:solidFill>
          <a:ln w="28575">
            <a:noFill/>
            <a:prstDash val="sysDash"/>
          </a:ln>
        </p:spPr>
        <p:txBody>
          <a:bodyPr wrap="square" rtlCol="0">
            <a:spAutoFit/>
          </a:bodyPr>
          <a:lstStyle>
            <a:defPPr>
              <a:defRPr lang="zh-TW"/>
            </a:defPPr>
            <a:lvl1pPr>
              <a:defRPr sz="4400" b="1">
                <a:solidFill>
                  <a:schemeClr val="bg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en-US" altLang="zh-TW" dirty="0"/>
              <a:t>98</a:t>
            </a:r>
            <a:r>
              <a:rPr lang="zh-TW" altLang="zh-TW" dirty="0"/>
              <a:t>學測</a:t>
            </a:r>
            <a:endParaRPr lang="zh-TW" altLang="en-US" dirty="0"/>
          </a:p>
        </p:txBody>
      </p:sp>
    </p:spTree>
    <p:extLst>
      <p:ext uri="{BB962C8B-B14F-4D97-AF65-F5344CB8AC3E}">
        <p14:creationId xmlns="" xmlns:p14="http://schemas.microsoft.com/office/powerpoint/2010/main" val="4035930415"/>
      </p:ext>
    </p:extLst>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descr="P82-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92838" y="44450"/>
            <a:ext cx="2843212"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1773238" y="2133600"/>
            <a:ext cx="6842125" cy="3671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3000">
                <a:solidFill>
                  <a:schemeClr val="tx1"/>
                </a:solidFill>
                <a:latin typeface="Arial" charset="0"/>
                <a:ea typeface="新細明體" charset="-120"/>
              </a:defRPr>
            </a:lvl1pPr>
            <a:lvl2pPr marL="742950" indent="-285750" eaLnBrk="0" hangingPunct="0">
              <a:defRPr kumimoji="1" sz="3000">
                <a:solidFill>
                  <a:schemeClr val="tx1"/>
                </a:solidFill>
                <a:latin typeface="Arial" charset="0"/>
                <a:ea typeface="新細明體" charset="-120"/>
              </a:defRPr>
            </a:lvl2pPr>
            <a:lvl3pPr marL="1143000" indent="-228600" eaLnBrk="0" hangingPunct="0">
              <a:defRPr kumimoji="1" sz="3000">
                <a:solidFill>
                  <a:schemeClr val="tx1"/>
                </a:solidFill>
                <a:latin typeface="Arial" charset="0"/>
                <a:ea typeface="新細明體" charset="-120"/>
              </a:defRPr>
            </a:lvl3pPr>
            <a:lvl4pPr marL="1600200" indent="-228600" eaLnBrk="0" hangingPunct="0">
              <a:defRPr kumimoji="1" sz="3000">
                <a:solidFill>
                  <a:schemeClr val="tx1"/>
                </a:solidFill>
                <a:latin typeface="Arial" charset="0"/>
                <a:ea typeface="新細明體" charset="-120"/>
              </a:defRPr>
            </a:lvl4pPr>
            <a:lvl5pPr marL="2057400" indent="-228600" eaLnBrk="0" hangingPunct="0">
              <a:defRPr kumimoji="1" sz="3000">
                <a:solidFill>
                  <a:schemeClr val="tx1"/>
                </a:solidFill>
                <a:latin typeface="Arial" charset="0"/>
                <a:ea typeface="新細明體" charset="-120"/>
              </a:defRPr>
            </a:lvl5pPr>
            <a:lvl6pPr marL="2514600" indent="-228600" eaLnBrk="0" fontAlgn="base" hangingPunct="0">
              <a:spcBef>
                <a:spcPct val="0"/>
              </a:spcBef>
              <a:spcAft>
                <a:spcPct val="0"/>
              </a:spcAft>
              <a:defRPr kumimoji="1" sz="3000">
                <a:solidFill>
                  <a:schemeClr val="tx1"/>
                </a:solidFill>
                <a:latin typeface="Arial" charset="0"/>
                <a:ea typeface="新細明體" charset="-120"/>
              </a:defRPr>
            </a:lvl6pPr>
            <a:lvl7pPr marL="2971800" indent="-228600" eaLnBrk="0" fontAlgn="base" hangingPunct="0">
              <a:spcBef>
                <a:spcPct val="0"/>
              </a:spcBef>
              <a:spcAft>
                <a:spcPct val="0"/>
              </a:spcAft>
              <a:defRPr kumimoji="1" sz="3000">
                <a:solidFill>
                  <a:schemeClr val="tx1"/>
                </a:solidFill>
                <a:latin typeface="Arial" charset="0"/>
                <a:ea typeface="新細明體" charset="-120"/>
              </a:defRPr>
            </a:lvl7pPr>
            <a:lvl8pPr marL="3429000" indent="-228600" eaLnBrk="0" fontAlgn="base" hangingPunct="0">
              <a:spcBef>
                <a:spcPct val="0"/>
              </a:spcBef>
              <a:spcAft>
                <a:spcPct val="0"/>
              </a:spcAft>
              <a:defRPr kumimoji="1" sz="3000">
                <a:solidFill>
                  <a:schemeClr val="tx1"/>
                </a:solidFill>
                <a:latin typeface="Arial" charset="0"/>
                <a:ea typeface="新細明體" charset="-120"/>
              </a:defRPr>
            </a:lvl8pPr>
            <a:lvl9pPr marL="3886200" indent="-228600" eaLnBrk="0" fontAlgn="base" hangingPunct="0">
              <a:spcBef>
                <a:spcPct val="0"/>
              </a:spcBef>
              <a:spcAft>
                <a:spcPct val="0"/>
              </a:spcAft>
              <a:defRPr kumimoji="1" sz="3000">
                <a:solidFill>
                  <a:schemeClr val="tx1"/>
                </a:solidFill>
                <a:latin typeface="Arial" charset="0"/>
                <a:ea typeface="新細明體" charset="-120"/>
              </a:defRPr>
            </a:lvl9pPr>
          </a:lstStyle>
          <a:p>
            <a:pPr algn="just" eaLnBrk="1" hangingPunct="1">
              <a:lnSpc>
                <a:spcPct val="90000"/>
              </a:lnSpc>
              <a:spcBef>
                <a:spcPct val="20000"/>
              </a:spcBef>
              <a:buFont typeface="Arial" charset="0"/>
              <a:buNone/>
            </a:pPr>
            <a:r>
              <a:rPr lang="en-US" altLang="zh-TW" sz="3600" b="1" dirty="0">
                <a:solidFill>
                  <a:srgbClr val="000066"/>
                </a:solidFill>
                <a:latin typeface="Times New Roman" pitchFamily="18" charset="0"/>
                <a:ea typeface="標楷體" pitchFamily="65" charset="-120"/>
              </a:rPr>
              <a:t>(B)</a:t>
            </a:r>
            <a:r>
              <a:rPr lang="zh-TW" altLang="en-US" sz="3600" b="1" dirty="0">
                <a:solidFill>
                  <a:srgbClr val="000066"/>
                </a:solidFill>
                <a:latin typeface="Times New Roman" pitchFamily="18" charset="0"/>
                <a:ea typeface="標楷體" pitchFamily="65" charset="-120"/>
              </a:rPr>
              <a:t>媒體重要功能之一為監督政府施政，不是為政府政策宣導</a:t>
            </a:r>
            <a:r>
              <a:rPr lang="zh-TW" altLang="en-US" sz="3600" b="1" dirty="0" smtClean="0">
                <a:solidFill>
                  <a:srgbClr val="000066"/>
                </a:solidFill>
                <a:latin typeface="Times New Roman" pitchFamily="18" charset="0"/>
                <a:ea typeface="標楷體" pitchFamily="65" charset="-120"/>
              </a:rPr>
              <a:t>；</a:t>
            </a:r>
            <a:endParaRPr lang="en-US" altLang="zh-TW" sz="3600" b="1" dirty="0" smtClean="0">
              <a:solidFill>
                <a:srgbClr val="000066"/>
              </a:solidFill>
              <a:latin typeface="Times New Roman" pitchFamily="18" charset="0"/>
              <a:ea typeface="標楷體" pitchFamily="65" charset="-120"/>
            </a:endParaRPr>
          </a:p>
          <a:p>
            <a:pPr algn="just" eaLnBrk="1" hangingPunct="1">
              <a:lnSpc>
                <a:spcPct val="90000"/>
              </a:lnSpc>
              <a:spcBef>
                <a:spcPct val="20000"/>
              </a:spcBef>
              <a:buFont typeface="Arial" charset="0"/>
              <a:buNone/>
            </a:pPr>
            <a:r>
              <a:rPr lang="en-US" altLang="zh-TW" sz="3600" b="1" dirty="0" smtClean="0">
                <a:solidFill>
                  <a:srgbClr val="000066"/>
                </a:solidFill>
                <a:latin typeface="Times New Roman" pitchFamily="18" charset="0"/>
                <a:ea typeface="標楷體" pitchFamily="65" charset="-120"/>
              </a:rPr>
              <a:t>(</a:t>
            </a:r>
            <a:r>
              <a:rPr lang="en-US" altLang="zh-TW" sz="3600" b="1" dirty="0">
                <a:solidFill>
                  <a:srgbClr val="000066"/>
                </a:solidFill>
                <a:latin typeface="Times New Roman" pitchFamily="18" charset="0"/>
                <a:ea typeface="標楷體" pitchFamily="65" charset="-120"/>
              </a:rPr>
              <a:t>C)</a:t>
            </a:r>
            <a:r>
              <a:rPr lang="zh-TW" altLang="en-US" sz="3600" b="1" dirty="0">
                <a:solidFill>
                  <a:srgbClr val="000066"/>
                </a:solidFill>
                <a:latin typeface="Times New Roman" pitchFamily="18" charset="0"/>
                <a:ea typeface="標楷體" pitchFamily="65" charset="-120"/>
              </a:rPr>
              <a:t>媒體屬於社會教育內容，非正式學習途徑</a:t>
            </a:r>
            <a:r>
              <a:rPr lang="zh-TW" altLang="en-US" sz="3600" b="1" dirty="0" smtClean="0">
                <a:solidFill>
                  <a:srgbClr val="000066"/>
                </a:solidFill>
                <a:latin typeface="Times New Roman" pitchFamily="18" charset="0"/>
                <a:ea typeface="標楷體" pitchFamily="65" charset="-120"/>
              </a:rPr>
              <a:t>；</a:t>
            </a:r>
            <a:endParaRPr lang="en-US" altLang="zh-TW" sz="3600" b="1" dirty="0" smtClean="0">
              <a:solidFill>
                <a:srgbClr val="000066"/>
              </a:solidFill>
              <a:latin typeface="Times New Roman" pitchFamily="18" charset="0"/>
              <a:ea typeface="標楷體" pitchFamily="65" charset="-120"/>
            </a:endParaRPr>
          </a:p>
          <a:p>
            <a:pPr algn="just" eaLnBrk="1" hangingPunct="1">
              <a:lnSpc>
                <a:spcPct val="90000"/>
              </a:lnSpc>
              <a:spcBef>
                <a:spcPct val="20000"/>
              </a:spcBef>
              <a:buFont typeface="Arial" charset="0"/>
              <a:buNone/>
            </a:pPr>
            <a:r>
              <a:rPr lang="en-US" altLang="zh-TW" sz="3600" b="1" dirty="0" smtClean="0">
                <a:solidFill>
                  <a:srgbClr val="000066"/>
                </a:solidFill>
                <a:latin typeface="Times New Roman" pitchFamily="18" charset="0"/>
                <a:ea typeface="標楷體" pitchFamily="65" charset="-120"/>
              </a:rPr>
              <a:t>(</a:t>
            </a:r>
            <a:r>
              <a:rPr lang="en-US" altLang="zh-TW" sz="3600" b="1" dirty="0">
                <a:solidFill>
                  <a:srgbClr val="000066"/>
                </a:solidFill>
                <a:latin typeface="Times New Roman" pitchFamily="18" charset="0"/>
                <a:ea typeface="標楷體" pitchFamily="65" charset="-120"/>
              </a:rPr>
              <a:t>D)</a:t>
            </a:r>
            <a:r>
              <a:rPr lang="zh-TW" altLang="en-US" sz="3600" b="1" dirty="0">
                <a:solidFill>
                  <a:srgbClr val="000066"/>
                </a:solidFill>
                <a:latin typeface="Times New Roman" pitchFamily="18" charset="0"/>
                <a:ea typeface="標楷體" pitchFamily="65" charset="-120"/>
              </a:rPr>
              <a:t>媒體提供人民更多公共論述空間，但無法保障自由發言的權利。</a:t>
            </a:r>
          </a:p>
        </p:txBody>
      </p:sp>
      <p:pic>
        <p:nvPicPr>
          <p:cNvPr id="8" name="Picture 8" descr="答案"/>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1349375"/>
            <a:ext cx="12700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9" name="Picture 9" descr="解析"/>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06400" y="2062163"/>
            <a:ext cx="12700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10"/>
          <p:cNvSpPr>
            <a:spLocks noChangeArrowheads="1"/>
          </p:cNvSpPr>
          <p:nvPr/>
        </p:nvSpPr>
        <p:spPr bwMode="auto">
          <a:xfrm>
            <a:off x="1917700" y="1414463"/>
            <a:ext cx="4392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3000">
                <a:solidFill>
                  <a:schemeClr val="tx1"/>
                </a:solidFill>
                <a:latin typeface="Arial" charset="0"/>
                <a:ea typeface="新細明體" charset="-120"/>
              </a:defRPr>
            </a:lvl1pPr>
            <a:lvl2pPr marL="742950" indent="-285750" eaLnBrk="0" hangingPunct="0">
              <a:defRPr kumimoji="1" sz="3000">
                <a:solidFill>
                  <a:schemeClr val="tx1"/>
                </a:solidFill>
                <a:latin typeface="Arial" charset="0"/>
                <a:ea typeface="新細明體" charset="-120"/>
              </a:defRPr>
            </a:lvl2pPr>
            <a:lvl3pPr marL="1143000" indent="-228600" eaLnBrk="0" hangingPunct="0">
              <a:defRPr kumimoji="1" sz="3000">
                <a:solidFill>
                  <a:schemeClr val="tx1"/>
                </a:solidFill>
                <a:latin typeface="Arial" charset="0"/>
                <a:ea typeface="新細明體" charset="-120"/>
              </a:defRPr>
            </a:lvl3pPr>
            <a:lvl4pPr marL="1600200" indent="-228600" eaLnBrk="0" hangingPunct="0">
              <a:defRPr kumimoji="1" sz="3000">
                <a:solidFill>
                  <a:schemeClr val="tx1"/>
                </a:solidFill>
                <a:latin typeface="Arial" charset="0"/>
                <a:ea typeface="新細明體" charset="-120"/>
              </a:defRPr>
            </a:lvl4pPr>
            <a:lvl5pPr marL="2057400" indent="-228600" eaLnBrk="0" hangingPunct="0">
              <a:defRPr kumimoji="1" sz="3000">
                <a:solidFill>
                  <a:schemeClr val="tx1"/>
                </a:solidFill>
                <a:latin typeface="Arial" charset="0"/>
                <a:ea typeface="新細明體" charset="-120"/>
              </a:defRPr>
            </a:lvl5pPr>
            <a:lvl6pPr marL="2514600" indent="-228600" eaLnBrk="0" fontAlgn="base" hangingPunct="0">
              <a:spcBef>
                <a:spcPct val="0"/>
              </a:spcBef>
              <a:spcAft>
                <a:spcPct val="0"/>
              </a:spcAft>
              <a:defRPr kumimoji="1" sz="3000">
                <a:solidFill>
                  <a:schemeClr val="tx1"/>
                </a:solidFill>
                <a:latin typeface="Arial" charset="0"/>
                <a:ea typeface="新細明體" charset="-120"/>
              </a:defRPr>
            </a:lvl6pPr>
            <a:lvl7pPr marL="2971800" indent="-228600" eaLnBrk="0" fontAlgn="base" hangingPunct="0">
              <a:spcBef>
                <a:spcPct val="0"/>
              </a:spcBef>
              <a:spcAft>
                <a:spcPct val="0"/>
              </a:spcAft>
              <a:defRPr kumimoji="1" sz="3000">
                <a:solidFill>
                  <a:schemeClr val="tx1"/>
                </a:solidFill>
                <a:latin typeface="Arial" charset="0"/>
                <a:ea typeface="新細明體" charset="-120"/>
              </a:defRPr>
            </a:lvl7pPr>
            <a:lvl8pPr marL="3429000" indent="-228600" eaLnBrk="0" fontAlgn="base" hangingPunct="0">
              <a:spcBef>
                <a:spcPct val="0"/>
              </a:spcBef>
              <a:spcAft>
                <a:spcPct val="0"/>
              </a:spcAft>
              <a:defRPr kumimoji="1" sz="3000">
                <a:solidFill>
                  <a:schemeClr val="tx1"/>
                </a:solidFill>
                <a:latin typeface="Arial" charset="0"/>
                <a:ea typeface="新細明體" charset="-120"/>
              </a:defRPr>
            </a:lvl8pPr>
            <a:lvl9pPr marL="3886200" indent="-228600" eaLnBrk="0" fontAlgn="base" hangingPunct="0">
              <a:spcBef>
                <a:spcPct val="0"/>
              </a:spcBef>
              <a:spcAft>
                <a:spcPct val="0"/>
              </a:spcAft>
              <a:defRPr kumimoji="1" sz="3000">
                <a:solidFill>
                  <a:schemeClr val="tx1"/>
                </a:solidFill>
                <a:latin typeface="Arial" charset="0"/>
                <a:ea typeface="新細明體" charset="-120"/>
              </a:defRPr>
            </a:lvl9pPr>
          </a:lstStyle>
          <a:p>
            <a:pPr algn="just" eaLnBrk="1" hangingPunct="1">
              <a:lnSpc>
                <a:spcPct val="90000"/>
              </a:lnSpc>
              <a:spcBef>
                <a:spcPct val="20000"/>
              </a:spcBef>
            </a:pPr>
            <a:r>
              <a:rPr lang="en-US" altLang="zh-TW" sz="3600" b="1">
                <a:solidFill>
                  <a:srgbClr val="000066"/>
                </a:solidFill>
                <a:latin typeface="Times New Roman" pitchFamily="18" charset="0"/>
                <a:ea typeface="標楷體" pitchFamily="65" charset="-120"/>
                <a:cs typeface="Times New Roman" pitchFamily="18" charset="0"/>
              </a:rPr>
              <a:t>A</a:t>
            </a:r>
          </a:p>
        </p:txBody>
      </p:sp>
      <p:sp>
        <p:nvSpPr>
          <p:cNvPr id="10" name="Rectangle 2"/>
          <p:cNvSpPr txBox="1">
            <a:spLocks noChangeArrowheads="1"/>
          </p:cNvSpPr>
          <p:nvPr/>
        </p:nvSpPr>
        <p:spPr bwMode="auto">
          <a:xfrm>
            <a:off x="457200" y="115888"/>
            <a:ext cx="1954560" cy="769441"/>
          </a:xfrm>
          <a:prstGeom prst="rect">
            <a:avLst/>
          </a:prstGeom>
          <a:solidFill>
            <a:srgbClr val="0000CC"/>
          </a:solidFill>
          <a:ln w="28575">
            <a:noFill/>
            <a:prstDash val="sysDash"/>
          </a:ln>
        </p:spPr>
        <p:txBody>
          <a:bodyPr wrap="square" rtlCol="0">
            <a:spAutoFit/>
          </a:bodyPr>
          <a:lstStyle>
            <a:defPPr>
              <a:defRPr lang="zh-TW"/>
            </a:defPPr>
            <a:lvl1pPr>
              <a:defRPr sz="4400" b="1">
                <a:solidFill>
                  <a:schemeClr val="bg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en-US" altLang="zh-TW" dirty="0"/>
              <a:t>98</a:t>
            </a:r>
            <a:r>
              <a:rPr lang="zh-TW" altLang="zh-TW" dirty="0"/>
              <a:t>學測</a:t>
            </a:r>
            <a:endParaRPr lang="zh-TW" altLang="en-US" dirty="0"/>
          </a:p>
        </p:txBody>
      </p:sp>
    </p:spTree>
    <p:extLst>
      <p:ext uri="{BB962C8B-B14F-4D97-AF65-F5344CB8AC3E}">
        <p14:creationId xmlns="" xmlns:p14="http://schemas.microsoft.com/office/powerpoint/2010/main" val="392204332"/>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2132856"/>
            <a:ext cx="8420168" cy="4248472"/>
          </a:xfrm>
          <a:prstGeom prst="rect">
            <a:avLst/>
          </a:prstGeom>
          <a:noFill/>
          <a:ln w="9525">
            <a:noFill/>
            <a:miter lim="800000"/>
            <a:headEnd/>
            <a:tailEnd/>
          </a:ln>
        </p:spPr>
      </p:pic>
      <p:sp>
        <p:nvSpPr>
          <p:cNvPr id="3" name="矩形 2"/>
          <p:cNvSpPr/>
          <p:nvPr/>
        </p:nvSpPr>
        <p:spPr>
          <a:xfrm>
            <a:off x="2123728" y="548680"/>
            <a:ext cx="4590008"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媒體如何影響認知</a:t>
            </a:r>
            <a:endParaRPr lang="zh-TW" altLang="en-US" sz="1600" spc="-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74080" y="4670846"/>
            <a:ext cx="5188781" cy="1077218"/>
          </a:xfrm>
          <a:prstGeom prst="rect">
            <a:avLst/>
          </a:prstGeom>
        </p:spPr>
        <p:txBody>
          <a:bodyPr wrap="square">
            <a:spAutoFit/>
          </a:bodyPr>
          <a:lstStyle/>
          <a:p>
            <a:r>
              <a:rPr lang="zh-TW" altLang="en-US" sz="3200" b="1" spc="-300" dirty="0" smtClean="0">
                <a:solidFill>
                  <a:srgbClr val="C00000"/>
                </a:solidFill>
                <a:latin typeface="Times New Roman" pitchFamily="18" charset="0"/>
                <a:ea typeface="標楷體" pitchFamily="65" charset="-120"/>
                <a:sym typeface="Wingdings"/>
              </a:rPr>
              <a:t></a:t>
            </a:r>
            <a:r>
              <a:rPr lang="zh-TW" altLang="en-US" sz="3200" b="1" spc="-300" dirty="0" smtClean="0">
                <a:solidFill>
                  <a:srgbClr val="C00000"/>
                </a:solidFill>
                <a:latin typeface="Times New Roman" pitchFamily="18" charset="0"/>
                <a:ea typeface="標楷體" pitchFamily="65" charset="-120"/>
              </a:rPr>
              <a:t>使</a:t>
            </a:r>
            <a:r>
              <a:rPr lang="zh-TW" altLang="en-US" sz="3200" b="1" spc="-300" dirty="0">
                <a:solidFill>
                  <a:srgbClr val="C00000"/>
                </a:solidFill>
                <a:latin typeface="Times New Roman" pitchFamily="18" charset="0"/>
                <a:ea typeface="標楷體" pitchFamily="65" charset="-120"/>
              </a:rPr>
              <a:t>閱聽人不自覺接受產品</a:t>
            </a:r>
            <a:r>
              <a:rPr lang="zh-TW" altLang="en-US" sz="3200" b="1" spc="-300" dirty="0" smtClean="0">
                <a:solidFill>
                  <a:srgbClr val="C00000"/>
                </a:solidFill>
                <a:latin typeface="Times New Roman" pitchFamily="18" charset="0"/>
                <a:ea typeface="標楷體" pitchFamily="65" charset="-120"/>
              </a:rPr>
              <a:t>宣</a:t>
            </a:r>
            <a:endParaRPr lang="en-US" altLang="zh-TW" sz="3200" b="1" spc="-300" dirty="0" smtClean="0">
              <a:solidFill>
                <a:srgbClr val="C00000"/>
              </a:solidFill>
              <a:latin typeface="Times New Roman" pitchFamily="18" charset="0"/>
              <a:ea typeface="標楷體" pitchFamily="65" charset="-120"/>
            </a:endParaRPr>
          </a:p>
          <a:p>
            <a:r>
              <a:rPr lang="zh-TW" altLang="en-US" sz="3200" b="1" spc="-300" dirty="0">
                <a:solidFill>
                  <a:srgbClr val="C00000"/>
                </a:solidFill>
                <a:latin typeface="Times New Roman" pitchFamily="18" charset="0"/>
                <a:ea typeface="標楷體" pitchFamily="65" charset="-120"/>
              </a:rPr>
              <a:t> </a:t>
            </a:r>
            <a:r>
              <a:rPr lang="zh-TW" altLang="en-US" sz="3200" b="1" spc="-300" dirty="0" smtClean="0">
                <a:solidFill>
                  <a:srgbClr val="C00000"/>
                </a:solidFill>
                <a:latin typeface="Times New Roman" pitchFamily="18" charset="0"/>
                <a:ea typeface="標楷體" pitchFamily="65" charset="-120"/>
              </a:rPr>
              <a:t>     傳</a:t>
            </a:r>
            <a:r>
              <a:rPr lang="zh-TW" altLang="en-US" sz="3200" b="1" spc="-300" dirty="0">
                <a:solidFill>
                  <a:srgbClr val="C00000"/>
                </a:solidFill>
                <a:latin typeface="Times New Roman" pitchFamily="18" charset="0"/>
                <a:ea typeface="標楷體" pitchFamily="65" charset="-120"/>
              </a:rPr>
              <a:t>，影響其消費行為</a:t>
            </a:r>
          </a:p>
        </p:txBody>
      </p:sp>
      <p:sp>
        <p:nvSpPr>
          <p:cNvPr id="4" name="內容版面配置區 2"/>
          <p:cNvSpPr txBox="1">
            <a:spLocks/>
          </p:cNvSpPr>
          <p:nvPr/>
        </p:nvSpPr>
        <p:spPr bwMode="auto">
          <a:xfrm>
            <a:off x="0" y="1916832"/>
            <a:ext cx="8806273" cy="1872208"/>
          </a:xfrm>
          <a:prstGeom prst="rect">
            <a:avLst/>
          </a:prstGeom>
          <a:solidFill>
            <a:sysClr val="window" lastClr="FFFFFF">
              <a:alpha val="64999"/>
            </a:sys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14350" eaLnBrk="1" hangingPunct="1">
              <a:lnSpc>
                <a:spcPts val="3600"/>
              </a:lnSpc>
              <a:spcBef>
                <a:spcPts val="0"/>
              </a:spcBef>
              <a:buFont typeface="+mj-lt"/>
              <a:buAutoNum type="arabicPeriod"/>
            </a:pPr>
            <a:r>
              <a:rPr lang="zh-TW" altLang="en-US" sz="3200" b="1" spc="-300" dirty="0" smtClean="0">
                <a:solidFill>
                  <a:srgbClr val="C00000"/>
                </a:solidFill>
                <a:latin typeface="Times New Roman" pitchFamily="18" charset="0"/>
                <a:ea typeface="標楷體" pitchFamily="65" charset="-120"/>
              </a:rPr>
              <a:t>置</a:t>
            </a:r>
            <a:r>
              <a:rPr lang="zh-TW" altLang="en-US" sz="3200" b="1" spc="-300" dirty="0">
                <a:solidFill>
                  <a:srgbClr val="C00000"/>
                </a:solidFill>
                <a:latin typeface="Times New Roman" pitchFamily="18" charset="0"/>
                <a:ea typeface="標楷體" pitchFamily="65" charset="-120"/>
              </a:rPr>
              <a:t>入性行銷</a:t>
            </a:r>
            <a:r>
              <a:rPr lang="zh-TW" altLang="en-US" sz="3200" b="1" spc="-300" dirty="0">
                <a:latin typeface="Times New Roman" pitchFamily="18" charset="0"/>
                <a:ea typeface="標楷體" pitchFamily="65" charset="-120"/>
              </a:rPr>
              <a:t>（</a:t>
            </a:r>
            <a:r>
              <a:rPr lang="en-US" altLang="zh-TW" sz="3200" b="1" dirty="0">
                <a:latin typeface="Times New Roman" pitchFamily="18" charset="0"/>
                <a:ea typeface="標楷體" pitchFamily="65" charset="-120"/>
              </a:rPr>
              <a:t>placement marketing</a:t>
            </a:r>
            <a:r>
              <a:rPr lang="zh-TW" altLang="en-US" sz="3200" b="1" dirty="0">
                <a:latin typeface="Times New Roman" pitchFamily="18" charset="0"/>
                <a:ea typeface="標楷體" pitchFamily="65" charset="-120"/>
              </a:rPr>
              <a:t>）：</a:t>
            </a:r>
          </a:p>
          <a:p>
            <a:pPr marL="457200" lvl="1" indent="0" eaLnBrk="1" hangingPunct="1">
              <a:lnSpc>
                <a:spcPts val="3600"/>
              </a:lnSpc>
              <a:spcBef>
                <a:spcPts val="0"/>
              </a:spcBef>
              <a:buNone/>
            </a:pPr>
            <a:r>
              <a:rPr lang="zh-TW" altLang="en-US" sz="3200" b="1" spc="-300" dirty="0" smtClean="0">
                <a:latin typeface="Times New Roman" pitchFamily="18" charset="0"/>
                <a:ea typeface="標楷體" pitchFamily="65" charset="-120"/>
              </a:rPr>
              <a:t>        </a:t>
            </a:r>
            <a:r>
              <a:rPr lang="en-US" altLang="zh-TW" sz="3200" b="1" spc="-300" dirty="0" smtClean="0">
                <a:latin typeface="Times New Roman" pitchFamily="18" charset="0"/>
                <a:ea typeface="標楷體" pitchFamily="65" charset="-120"/>
              </a:rPr>
              <a:t>(</a:t>
            </a:r>
            <a:r>
              <a:rPr lang="en-US" altLang="zh-TW" sz="3200" b="1" spc="-300" dirty="0">
                <a:latin typeface="Times New Roman" pitchFamily="18" charset="0"/>
                <a:ea typeface="標楷體" pitchFamily="65" charset="-120"/>
              </a:rPr>
              <a:t>1) </a:t>
            </a:r>
            <a:r>
              <a:rPr lang="zh-TW" altLang="en-US" sz="3200" b="1" spc="-300" dirty="0" smtClean="0">
                <a:solidFill>
                  <a:srgbClr val="0000CC"/>
                </a:solidFill>
                <a:latin typeface="Times New Roman" pitchFamily="18" charset="0"/>
                <a:ea typeface="標楷體" pitchFamily="65" charset="-120"/>
              </a:rPr>
              <a:t>刻意</a:t>
            </a:r>
            <a:r>
              <a:rPr lang="zh-TW" altLang="en-US" sz="3200" b="1" spc="-300" dirty="0">
                <a:solidFill>
                  <a:srgbClr val="0000CC"/>
                </a:solidFill>
                <a:latin typeface="Times New Roman" pitchFamily="18" charset="0"/>
                <a:ea typeface="標楷體" pitchFamily="65" charset="-120"/>
              </a:rPr>
              <a:t>將行銷事務</a:t>
            </a:r>
            <a:r>
              <a:rPr lang="zh-TW" altLang="en-US" sz="3200" b="1" spc="-300" dirty="0">
                <a:latin typeface="Times New Roman" pitchFamily="18" charset="0"/>
                <a:ea typeface="標楷體" pitchFamily="65" charset="-120"/>
              </a:rPr>
              <a:t>以巧妙手法</a:t>
            </a:r>
            <a:r>
              <a:rPr lang="zh-TW" altLang="en-US" sz="3200" b="1" spc="-300" dirty="0">
                <a:solidFill>
                  <a:srgbClr val="0000CC"/>
                </a:solidFill>
                <a:latin typeface="Times New Roman" pitchFamily="18" charset="0"/>
                <a:ea typeface="標楷體" pitchFamily="65" charset="-120"/>
              </a:rPr>
              <a:t>置入媒體節目</a:t>
            </a:r>
            <a:r>
              <a:rPr lang="zh-TW" altLang="en-US" sz="3200" b="1" spc="-300" dirty="0">
                <a:latin typeface="Times New Roman" pitchFamily="18" charset="0"/>
                <a:ea typeface="標楷體" pitchFamily="65" charset="-120"/>
              </a:rPr>
              <a:t>中。</a:t>
            </a:r>
          </a:p>
          <a:p>
            <a:pPr marL="457200" lvl="1" indent="0" eaLnBrk="1" hangingPunct="1">
              <a:lnSpc>
                <a:spcPts val="3600"/>
              </a:lnSpc>
              <a:spcBef>
                <a:spcPts val="0"/>
              </a:spcBef>
              <a:buNone/>
            </a:pPr>
            <a:r>
              <a:rPr lang="zh-TW" altLang="en-US" sz="3200" b="1" spc="-300" dirty="0" smtClean="0">
                <a:latin typeface="Times New Roman" pitchFamily="18" charset="0"/>
                <a:ea typeface="標楷體" pitchFamily="65" charset="-120"/>
              </a:rPr>
              <a:t>        </a:t>
            </a:r>
            <a:r>
              <a:rPr lang="en-US" altLang="zh-TW" sz="3200" b="1" spc="-300" dirty="0" smtClean="0">
                <a:latin typeface="Times New Roman" pitchFamily="18" charset="0"/>
                <a:ea typeface="標楷體" pitchFamily="65" charset="-120"/>
              </a:rPr>
              <a:t>(</a:t>
            </a:r>
            <a:r>
              <a:rPr lang="en-US" altLang="zh-TW" sz="3200" b="1" spc="-300" dirty="0">
                <a:latin typeface="Times New Roman" pitchFamily="18" charset="0"/>
                <a:ea typeface="標楷體" pitchFamily="65" charset="-120"/>
              </a:rPr>
              <a:t>2) </a:t>
            </a:r>
            <a:r>
              <a:rPr lang="zh-TW" altLang="en-US" sz="3200" b="1" spc="-300" dirty="0">
                <a:latin typeface="Times New Roman" pitchFamily="18" charset="0"/>
                <a:ea typeface="標楷體" pitchFamily="65" charset="-120"/>
              </a:rPr>
              <a:t>閱聽人</a:t>
            </a:r>
            <a:r>
              <a:rPr lang="zh-TW" altLang="en-US" sz="3200" b="1" spc="-300" dirty="0" smtClean="0">
                <a:latin typeface="Times New Roman" pitchFamily="18" charset="0"/>
                <a:ea typeface="標楷體" pitchFamily="65" charset="-120"/>
              </a:rPr>
              <a:t>在不知不覺</a:t>
            </a:r>
            <a:r>
              <a:rPr lang="zh-TW" altLang="en-US" sz="3200" b="1" spc="-300" dirty="0">
                <a:latin typeface="Times New Roman" pitchFamily="18" charset="0"/>
                <a:ea typeface="標楷體" pitchFamily="65" charset="-120"/>
              </a:rPr>
              <a:t>即接受相關</a:t>
            </a:r>
            <a:r>
              <a:rPr lang="zh-TW" altLang="en-US" sz="3200" b="1" spc="-300" dirty="0" smtClean="0">
                <a:latin typeface="Times New Roman" pitchFamily="18" charset="0"/>
                <a:ea typeface="標楷體" pitchFamily="65" charset="-120"/>
              </a:rPr>
              <a:t>產品訊息</a:t>
            </a:r>
            <a:r>
              <a:rPr lang="zh-TW" altLang="en-US" sz="3200" b="1" spc="-300" dirty="0">
                <a:latin typeface="Times New Roman" pitchFamily="18" charset="0"/>
                <a:ea typeface="標楷體" pitchFamily="65" charset="-120"/>
              </a:rPr>
              <a:t>，</a:t>
            </a:r>
            <a:r>
              <a:rPr lang="zh-TW" altLang="en-US" sz="3200" b="1" spc="-300" dirty="0" smtClean="0">
                <a:latin typeface="Times New Roman" pitchFamily="18" charset="0"/>
                <a:ea typeface="標楷體" pitchFamily="65" charset="-120"/>
              </a:rPr>
              <a:t>以</a:t>
            </a:r>
            <a:endParaRPr lang="en-US" altLang="zh-TW" sz="3200" b="1" spc="-300" dirty="0" smtClean="0">
              <a:latin typeface="Times New Roman" pitchFamily="18" charset="0"/>
              <a:ea typeface="標楷體" pitchFamily="65" charset="-120"/>
            </a:endParaRPr>
          </a:p>
          <a:p>
            <a:pPr marL="457200" lvl="1" indent="0" eaLnBrk="1" hangingPunct="1">
              <a:lnSpc>
                <a:spcPts val="3600"/>
              </a:lnSpc>
              <a:spcBef>
                <a:spcPts val="0"/>
              </a:spcBef>
              <a:buNone/>
            </a:pPr>
            <a:r>
              <a:rPr lang="zh-TW" altLang="en-US" sz="3200" b="1" spc="-300" dirty="0">
                <a:latin typeface="Times New Roman" pitchFamily="18" charset="0"/>
                <a:ea typeface="標楷體" pitchFamily="65" charset="-120"/>
              </a:rPr>
              <a:t> </a:t>
            </a:r>
            <a:r>
              <a:rPr lang="zh-TW" altLang="en-US" sz="3200" b="1" spc="-300" dirty="0" smtClean="0">
                <a:latin typeface="Times New Roman" pitchFamily="18" charset="0"/>
                <a:ea typeface="標楷體" pitchFamily="65" charset="-120"/>
              </a:rPr>
              <a:t>              達到</a:t>
            </a:r>
            <a:r>
              <a:rPr lang="zh-TW" altLang="en-US" sz="3200" b="1" spc="-300" dirty="0">
                <a:latin typeface="Times New Roman" pitchFamily="18" charset="0"/>
                <a:ea typeface="標楷體" pitchFamily="65" charset="-120"/>
              </a:rPr>
              <a:t>廣告</a:t>
            </a:r>
            <a:r>
              <a:rPr lang="zh-TW" altLang="en-US" sz="3200" b="1" spc="-300" dirty="0" smtClean="0">
                <a:latin typeface="Times New Roman" pitchFamily="18" charset="0"/>
                <a:ea typeface="標楷體" pitchFamily="65" charset="-120"/>
              </a:rPr>
              <a:t>的宣傳</a:t>
            </a:r>
            <a:r>
              <a:rPr lang="zh-TW" altLang="en-US" sz="3200" b="1" spc="-300" dirty="0">
                <a:latin typeface="Times New Roman" pitchFamily="18" charset="0"/>
                <a:ea typeface="標楷體" pitchFamily="65" charset="-120"/>
              </a:rPr>
              <a:t>效果。</a:t>
            </a:r>
          </a:p>
          <a:p>
            <a:pPr marL="457200" lvl="1" indent="0" eaLnBrk="1" hangingPunct="1">
              <a:lnSpc>
                <a:spcPts val="3600"/>
              </a:lnSpc>
              <a:spcBef>
                <a:spcPts val="0"/>
              </a:spcBef>
              <a:buNone/>
            </a:pPr>
            <a:r>
              <a:rPr lang="zh-TW" altLang="en-US" sz="3200" b="1" spc="-300" dirty="0" smtClean="0">
                <a:latin typeface="Times New Roman" pitchFamily="18" charset="0"/>
                <a:ea typeface="標楷體" pitchFamily="65" charset="-120"/>
              </a:rPr>
              <a:t>       </a:t>
            </a:r>
            <a:r>
              <a:rPr lang="en-US" altLang="zh-TW" sz="3200" b="1" spc="-300" dirty="0" smtClean="0">
                <a:latin typeface="Times New Roman" pitchFamily="18" charset="0"/>
                <a:ea typeface="標楷體" pitchFamily="65" charset="-120"/>
              </a:rPr>
              <a:t>(</a:t>
            </a:r>
            <a:r>
              <a:rPr lang="en-US" altLang="zh-TW" sz="3200" b="1" spc="-300" dirty="0">
                <a:latin typeface="Times New Roman" pitchFamily="18" charset="0"/>
                <a:ea typeface="標楷體" pitchFamily="65" charset="-120"/>
              </a:rPr>
              <a:t>3) </a:t>
            </a:r>
            <a:r>
              <a:rPr lang="zh-TW" altLang="en-US" sz="3200" b="1" spc="-300" dirty="0">
                <a:latin typeface="Times New Roman" pitchFamily="18" charset="0"/>
                <a:ea typeface="標楷體" pitchFamily="65" charset="-120"/>
              </a:rPr>
              <a:t>政府亦會透過此方式進行政績宣傳</a:t>
            </a:r>
            <a:r>
              <a:rPr lang="zh-TW" altLang="en-US" sz="3200" b="1" spc="-300" dirty="0" smtClean="0">
                <a:latin typeface="Times New Roman" pitchFamily="18" charset="0"/>
                <a:ea typeface="標楷體" pitchFamily="65" charset="-120"/>
              </a:rPr>
              <a:t>。</a:t>
            </a:r>
            <a:endParaRPr lang="zh-TW" altLang="en-US" sz="3200" b="1" spc="-300" dirty="0">
              <a:latin typeface="Times New Roman" pitchFamily="18" charset="0"/>
              <a:ea typeface="標楷體" pitchFamily="65" charset="-120"/>
            </a:endParaRPr>
          </a:p>
        </p:txBody>
      </p:sp>
      <p:sp>
        <p:nvSpPr>
          <p:cNvPr id="5" name="矩形 4"/>
          <p:cNvSpPr/>
          <p:nvPr/>
        </p:nvSpPr>
        <p:spPr>
          <a:xfrm>
            <a:off x="774080" y="332656"/>
            <a:ext cx="4590008"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4400" spc="-300" dirty="0">
                <a:latin typeface="Times New Roman" pitchFamily="18" charset="0"/>
                <a:ea typeface="標楷體" pitchFamily="65" charset="-120"/>
              </a:rPr>
              <a:t>媒體如何影響認知</a:t>
            </a:r>
            <a:endParaRPr lang="zh-TW" altLang="en-US" sz="1600" spc="-300" dirty="0"/>
          </a:p>
        </p:txBody>
      </p:sp>
      <p:sp>
        <p:nvSpPr>
          <p:cNvPr id="6" name="文字方塊 5"/>
          <p:cNvSpPr txBox="1"/>
          <p:nvPr/>
        </p:nvSpPr>
        <p:spPr>
          <a:xfrm>
            <a:off x="251520" y="1241039"/>
            <a:ext cx="5328592" cy="584775"/>
          </a:xfrm>
          <a:prstGeom prst="rect">
            <a:avLst/>
          </a:prstGeom>
          <a:noFill/>
          <a:ln>
            <a:solidFill>
              <a:srgbClr val="660066"/>
            </a:solidFill>
            <a:prstDash val="dash"/>
          </a:ln>
        </p:spPr>
        <p:txBody>
          <a:bodyPr wrap="square" rtlCol="0">
            <a:spAutoFit/>
          </a:bodyPr>
          <a:lstStyle/>
          <a:p>
            <a:pPr marL="0" lvl="1"/>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660066"/>
                </a:solidFill>
                <a:latin typeface="Times New Roman" pitchFamily="18" charset="0"/>
                <a:ea typeface="標楷體" pitchFamily="65" charset="-120"/>
              </a:rPr>
              <a:t>二</a:t>
            </a:r>
            <a:r>
              <a:rPr lang="en-US" altLang="zh-TW" sz="3200" b="1" spc="-300" dirty="0" smtClean="0">
                <a:solidFill>
                  <a:srgbClr val="660066"/>
                </a:solidFill>
                <a:latin typeface="Times New Roman" pitchFamily="18" charset="0"/>
                <a:ea typeface="標楷體" pitchFamily="65" charset="-120"/>
              </a:rPr>
              <a:t>)</a:t>
            </a:r>
            <a:r>
              <a:rPr lang="zh-TW" altLang="en-US" sz="3200" b="1" spc="-300" dirty="0" smtClean="0">
                <a:solidFill>
                  <a:srgbClr val="660066"/>
                </a:solidFill>
                <a:latin typeface="Times New Roman" pitchFamily="18" charset="0"/>
                <a:ea typeface="標楷體" pitchFamily="65" charset="-120"/>
              </a:rPr>
              <a:t>媒體</a:t>
            </a:r>
            <a:r>
              <a:rPr lang="zh-TW" altLang="en-US" sz="3200" b="1" spc="-300" dirty="0">
                <a:solidFill>
                  <a:srgbClr val="660066"/>
                </a:solidFill>
                <a:latin typeface="Times New Roman" pitchFamily="18" charset="0"/>
                <a:ea typeface="標楷體" pitchFamily="65" charset="-120"/>
              </a:rPr>
              <a:t>影響閱聽人認知的方式</a:t>
            </a:r>
          </a:p>
        </p:txBody>
      </p:sp>
      <p:sp>
        <p:nvSpPr>
          <p:cNvPr id="7" name="文字方塊 6"/>
          <p:cNvSpPr txBox="1"/>
          <p:nvPr/>
        </p:nvSpPr>
        <p:spPr>
          <a:xfrm>
            <a:off x="6876256" y="298670"/>
            <a:ext cx="1224136" cy="584775"/>
          </a:xfrm>
          <a:prstGeom prst="rect">
            <a:avLst/>
          </a:prstGeom>
          <a:solidFill>
            <a:srgbClr val="0000CC"/>
          </a:solidFill>
          <a:ln w="28575">
            <a:noFill/>
            <a:prstDash val="sysDash"/>
          </a:ln>
        </p:spPr>
        <p:txBody>
          <a:bodyPr wrap="square" rtlCol="0">
            <a:spAutoFit/>
          </a:bodyPr>
          <a:lstStyle/>
          <a:p>
            <a:r>
              <a:rPr lang="en-US" altLang="zh-TW" sz="3200" b="1" dirty="0" smtClean="0">
                <a:solidFill>
                  <a:schemeClr val="bg1"/>
                </a:solidFill>
              </a:rPr>
              <a:t>p.120</a:t>
            </a:r>
            <a:endParaRPr lang="zh-TW" altLang="en-US" sz="3200" b="1" dirty="0">
              <a:solidFill>
                <a:schemeClr val="bg1"/>
              </a:solidFill>
            </a:endParaRPr>
          </a:p>
        </p:txBody>
      </p:sp>
      <p:sp>
        <p:nvSpPr>
          <p:cNvPr id="8" name="文字方塊 7">
            <a:hlinkClick r:id="rId2" action="ppaction://hlinkfile"/>
          </p:cNvPr>
          <p:cNvSpPr txBox="1"/>
          <p:nvPr/>
        </p:nvSpPr>
        <p:spPr>
          <a:xfrm>
            <a:off x="6556148" y="5517232"/>
            <a:ext cx="1864351"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TW" altLang="en-US" sz="2400" b="1" dirty="0" smtClean="0">
                <a:latin typeface="標楷體" panose="03000509000000000000" pitchFamily="65" charset="-120"/>
                <a:ea typeface="標楷體" panose="03000509000000000000" pitchFamily="65" charset="-120"/>
              </a:rPr>
              <a:t>風水世家</a:t>
            </a:r>
            <a:endParaRPr lang="zh-TW" altLang="en-US" sz="2400" b="1" dirty="0">
              <a:latin typeface="標楷體" panose="03000509000000000000" pitchFamily="65" charset="-120"/>
              <a:ea typeface="標楷體" panose="03000509000000000000" pitchFamily="65" charset="-120"/>
            </a:endParaRPr>
          </a:p>
        </p:txBody>
      </p:sp>
      <p:sp>
        <p:nvSpPr>
          <p:cNvPr id="2" name="文字方塊 1"/>
          <p:cNvSpPr txBox="1"/>
          <p:nvPr/>
        </p:nvSpPr>
        <p:spPr>
          <a:xfrm>
            <a:off x="467544" y="1916832"/>
            <a:ext cx="5044765" cy="4781770"/>
          </a:xfrm>
          <a:prstGeom prst="rect">
            <a:avLst/>
          </a:prstGeom>
          <a:solidFill>
            <a:schemeClr val="bg1"/>
          </a:solidFill>
        </p:spPr>
        <p:txBody>
          <a:bodyPr wrap="square" rtlCol="0">
            <a:spAutoFit/>
          </a:bodyPr>
          <a:lstStyle/>
          <a:p>
            <a:endParaRPr lang="zh-TW" altLang="en-US" dirty="0"/>
          </a:p>
        </p:txBody>
      </p:sp>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1825814"/>
            <a:ext cx="5139482" cy="4710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2509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500"/>
                                        <p:tgtEl>
                                          <p:spTgt spid="1638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552" y="174914"/>
            <a:ext cx="9540552" cy="63504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79016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3816</Words>
  <Application>Microsoft Office PowerPoint</Application>
  <PresentationFormat>如螢幕大小 (4:3)</PresentationFormat>
  <Paragraphs>373</Paragraphs>
  <Slides>62</Slides>
  <Notes>3</Notes>
  <HiddenSlides>0</HiddenSlides>
  <MMClips>0</MMClips>
  <ScaleCrop>false</ScaleCrop>
  <HeadingPairs>
    <vt:vector size="4" baseType="variant">
      <vt:variant>
        <vt:lpstr>佈景主題</vt:lpstr>
      </vt:variant>
      <vt:variant>
        <vt:i4>1</vt:i4>
      </vt:variant>
      <vt:variant>
        <vt:lpstr>投影片標題</vt:lpstr>
      </vt:variant>
      <vt:variant>
        <vt:i4>62</vt:i4>
      </vt:variant>
    </vt:vector>
  </HeadingPairs>
  <TitlesOfParts>
    <vt:vector size="63" baseType="lpstr">
      <vt:lpstr>Office 佈景主題</vt:lpstr>
      <vt:lpstr>投影片 1</vt:lpstr>
      <vt:lpstr>言論自由與新聞自由</vt:lpstr>
      <vt:lpstr>投影片 3</vt:lpstr>
      <vt:lpstr>投影片 4</vt:lpstr>
      <vt:lpstr>投影片 5</vt:lpstr>
      <vt:lpstr>投影片 6</vt:lpstr>
      <vt:lpstr>投影片 7</vt:lpstr>
      <vt:lpstr>投影片 8</vt:lpstr>
      <vt:lpstr>投影片 9</vt:lpstr>
      <vt:lpstr>投影片 10</vt:lpstr>
      <vt:lpstr>置入性行銷 vs.贊助</vt:lpstr>
      <vt:lpstr>置入性行銷相關法令</vt:lpstr>
      <vt:lpstr>投影片 13</vt:lpstr>
      <vt:lpstr>投影片 14</vt:lpstr>
      <vt:lpstr>投影片 15</vt:lpstr>
      <vt:lpstr>閱聽人對媒體的反思</vt:lpstr>
      <vt:lpstr>投影片 17</vt:lpstr>
      <vt:lpstr>投影片 18</vt:lpstr>
      <vt:lpstr>媒體素養</vt:lpstr>
      <vt:lpstr>媒體的營利性質</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有此一說：近用媒介權 access to media </vt:lpstr>
      <vt:lpstr>投影片 37</vt:lpstr>
      <vt:lpstr>投影片 38</vt:lpstr>
      <vt:lpstr>權利保障與相關法規</vt:lpstr>
      <vt:lpstr>善用媒體近用權的重要性</vt:lpstr>
      <vt:lpstr>投影片 41</vt:lpstr>
      <vt:lpstr>媒體近用－公民新聞記者</vt:lpstr>
      <vt:lpstr>媒體近用－公民新聞記者</vt:lpstr>
      <vt:lpstr>媒體近用－紀錄片的製作</vt:lpstr>
      <vt:lpstr>投影片 45</vt:lpstr>
      <vt:lpstr>投影片 46</vt:lpstr>
      <vt:lpstr>內在監督之「同業規範」</vt:lpstr>
      <vt:lpstr>內在監督之「同業規範」</vt:lpstr>
      <vt:lpstr>內在監督之「同業規範」</vt:lpstr>
      <vt:lpstr>投影片 50</vt:lpstr>
      <vt:lpstr>投影片 51</vt:lpstr>
      <vt:lpstr>投影片 52</vt:lpstr>
      <vt:lpstr>投影片 53</vt:lpstr>
      <vt:lpstr>有此一說：新聞專業倫理</vt:lpstr>
      <vt:lpstr>有此一說：網路公民媒體的功能</vt:lpstr>
      <vt:lpstr>有此一說：媒體素養教育</vt:lpstr>
      <vt:lpstr>投影片 57</vt:lpstr>
      <vt:lpstr>投影片 58</vt:lpstr>
      <vt:lpstr>投影片 59</vt:lpstr>
      <vt:lpstr>投影片 60</vt:lpstr>
      <vt:lpstr>投影片 61</vt:lpstr>
      <vt:lpstr>投影片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melfan</cp:lastModifiedBy>
  <cp:revision>54</cp:revision>
  <dcterms:created xsi:type="dcterms:W3CDTF">2013-10-20T00:48:46Z</dcterms:created>
  <dcterms:modified xsi:type="dcterms:W3CDTF">2013-12-16T13:50:50Z</dcterms:modified>
</cp:coreProperties>
</file>